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72" r:id="rId14"/>
    <p:sldId id="276" r:id="rId15"/>
    <p:sldId id="267" r:id="rId16"/>
    <p:sldId id="268" r:id="rId17"/>
    <p:sldId id="269" r:id="rId18"/>
    <p:sldId id="270" r:id="rId19"/>
    <p:sldId id="277" r:id="rId20"/>
    <p:sldId id="278" r:id="rId21"/>
    <p:sldId id="279" r:id="rId22"/>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250" autoAdjust="0"/>
  </p:normalViewPr>
  <p:slideViewPr>
    <p:cSldViewPr snapToGrid="0">
      <p:cViewPr varScale="1">
        <p:scale>
          <a:sx n="55" d="100"/>
          <a:sy n="55" d="100"/>
        </p:scale>
        <p:origin x="834" y="78"/>
      </p:cViewPr>
      <p:guideLst/>
    </p:cSldViewPr>
  </p:slideViewPr>
  <p:outlineViewPr>
    <p:cViewPr>
      <p:scale>
        <a:sx n="33" d="100"/>
        <a:sy n="33" d="100"/>
      </p:scale>
      <p:origin x="0" y="-186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de-DE"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Date Placeholder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de-DE"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4" name="Footer Placeholder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de-DE"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5" name="Slide Number Placeholder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2E0529B4-DE49-4A7D-B3A2-90ACC8367503}" type="slidenum">
              <a:rPr lang="de-DE" sz="1400" b="0" i="0" u="none" strike="noStrike" kern="1200" cap="none" spc="0" baseline="0">
                <a:solidFill>
                  <a:srgbClr val="000000"/>
                </a:solidFill>
                <a:uFillTx/>
                <a:latin typeface="Tw Cen MT" panose="020B0602020104020603" pitchFamily="34" charset="0"/>
                <a:ea typeface="Andale Sans UI" pitchFamily="2"/>
                <a:cs typeface="Tahoma" pitchFamily="2"/>
              </a:rPr>
              <a:t>‹#›</a:t>
            </a:fld>
            <a:endParaRPr lang="de-DE"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Tree>
    <p:extLst>
      <p:ext uri="{BB962C8B-B14F-4D97-AF65-F5344CB8AC3E}">
        <p14:creationId xmlns:p14="http://schemas.microsoft.com/office/powerpoint/2010/main" val="423623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Notes Placeholder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en-GB" dirty="0"/>
          </a:p>
        </p:txBody>
      </p:sp>
      <p:sp>
        <p:nvSpPr>
          <p:cNvPr id="4" name="Header Placeholder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GB" sz="1400" b="0" i="0" u="none" strike="noStrike" kern="1200" cap="none" spc="0" baseline="0">
                <a:solidFill>
                  <a:srgbClr val="000000"/>
                </a:solidFill>
                <a:uFillTx/>
                <a:latin typeface="Tw Cen MT" panose="020B0602020104020603" pitchFamily="34" charset="0"/>
                <a:ea typeface="Andale Sans UI" pitchFamily="2"/>
                <a:cs typeface="Tahoma" pitchFamily="2"/>
              </a:defRPr>
            </a:lvl1pPr>
          </a:lstStyle>
          <a:p>
            <a:endParaRPr lang="en-GB" dirty="0"/>
          </a:p>
        </p:txBody>
      </p:sp>
      <p:sp>
        <p:nvSpPr>
          <p:cNvPr id="5" name="Date Placeholder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GB" sz="1400" b="0" i="0" u="none" strike="noStrike" kern="1200" cap="none" spc="0" baseline="0">
                <a:solidFill>
                  <a:srgbClr val="000000"/>
                </a:solidFill>
                <a:uFillTx/>
                <a:latin typeface="Tw Cen MT" panose="020B0602020104020603" pitchFamily="34" charset="0"/>
                <a:ea typeface="Andale Sans UI" pitchFamily="2"/>
                <a:cs typeface="Tahoma" pitchFamily="2"/>
              </a:defRPr>
            </a:lvl1pPr>
          </a:lstStyle>
          <a:p>
            <a:endParaRPr lang="en-GB" dirty="0"/>
          </a:p>
        </p:txBody>
      </p:sp>
      <p:sp>
        <p:nvSpPr>
          <p:cNvPr id="6" name="Footer Placeholder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en-GB" sz="1400" b="0" i="0" u="none" strike="noStrike" kern="1200" cap="none" spc="0" baseline="0">
                <a:solidFill>
                  <a:srgbClr val="000000"/>
                </a:solidFill>
                <a:uFillTx/>
                <a:latin typeface="Tw Cen MT" panose="020B0602020104020603" pitchFamily="34" charset="0"/>
                <a:ea typeface="Andale Sans UI" pitchFamily="2"/>
                <a:cs typeface="Tahoma" pitchFamily="2"/>
              </a:defRPr>
            </a:lvl1pPr>
          </a:lstStyle>
          <a:p>
            <a:endParaRPr lang="en-GB" dirty="0"/>
          </a:p>
        </p:txBody>
      </p:sp>
      <p:sp>
        <p:nvSpPr>
          <p:cNvPr id="7" name="Slide Number Placeholder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en-GB" sz="1400" b="0" i="0" u="none" strike="noStrike" kern="1200" cap="none" spc="0" baseline="0">
                <a:solidFill>
                  <a:srgbClr val="000000"/>
                </a:solidFill>
                <a:uFillTx/>
                <a:latin typeface="Tw Cen MT" panose="020B0602020104020603" pitchFamily="34" charset="0"/>
                <a:ea typeface="Andale Sans UI" pitchFamily="2"/>
                <a:cs typeface="Tahoma" pitchFamily="2"/>
              </a:defRPr>
            </a:lvl1pPr>
          </a:lstStyle>
          <a:p>
            <a:fld id="{81C59074-AF8E-4E9A-B57B-51664E02683F}" type="slidenum">
              <a:rPr lang="en-GB" smtClean="0"/>
              <a:pPr/>
              <a:t>‹#›</a:t>
            </a:fld>
            <a:endParaRPr lang="en-GB" dirty="0"/>
          </a:p>
        </p:txBody>
      </p:sp>
    </p:spTree>
    <p:extLst>
      <p:ext uri="{BB962C8B-B14F-4D97-AF65-F5344CB8AC3E}">
        <p14:creationId xmlns:p14="http://schemas.microsoft.com/office/powerpoint/2010/main" val="2071135242"/>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GB" sz="2000" b="0" i="0" u="none" strike="noStrike" kern="1200" cap="none" spc="0" baseline="0">
        <a:solidFill>
          <a:srgbClr val="000000"/>
        </a:solidFill>
        <a:uFillTx/>
        <a:latin typeface="Tw Cen MT" panose="020B0602020104020603" pitchFamily="34" charset="0"/>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BD71890-A7C1-412C-B291-BD25817D7066}"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1203208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7DAB26-3770-44FD-B38C-35A4BDBA872C}"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10</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4158790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58952A-A02D-4E4E-8C67-1C253D519795}"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11</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675116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58952A-A02D-4E4E-8C67-1C253D519795}"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12</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160386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58952A-A02D-4E4E-8C67-1C253D519795}"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13</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2767654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58952A-A02D-4E4E-8C67-1C253D519795}"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14</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2725647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009F154-438D-4F66-B262-B0397B56EB9B}"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15</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1905716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585D1E-897C-4B9A-92A6-B450D5A775F1}"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16</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3342024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1C4BDB2-0988-415D-A27F-DEA7531D5395}"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17</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r>
              <a:rPr lang="en-GB" sz="2000" b="0" i="0" u="none" strike="noStrike" kern="1200" cap="none" spc="0" baseline="0" dirty="0" smtClean="0">
                <a:solidFill>
                  <a:srgbClr val="000000"/>
                </a:solidFill>
                <a:uFillTx/>
                <a:latin typeface="Tw Cen MT" panose="020B0602020104020603" pitchFamily="34" charset="0"/>
                <a:cs typeface="Tahoma" pitchFamily="2"/>
              </a:rPr>
              <a:t>Each message arrives exactly once at each of the n- 1 nodes</a:t>
            </a:r>
          </a:p>
          <a:p>
            <a:r>
              <a:rPr lang="en-GB" sz="2000" b="0" i="0" u="none" strike="noStrike" kern="1200" cap="none" spc="0" baseline="0" dirty="0" smtClean="0">
                <a:solidFill>
                  <a:srgbClr val="000000"/>
                </a:solidFill>
                <a:uFillTx/>
                <a:latin typeface="Tw Cen MT" panose="020B0602020104020603" pitchFamily="34" charset="0"/>
                <a:cs typeface="Tahoma" pitchFamily="2"/>
              </a:rPr>
              <a:t>at which it does not reside at time 0. The transmission</a:t>
            </a:r>
          </a:p>
          <a:p>
            <a:r>
              <a:rPr lang="en-GB" sz="2000" b="0" i="0" u="none" strike="noStrike" kern="1200" cap="none" spc="0" baseline="0" dirty="0" smtClean="0">
                <a:solidFill>
                  <a:srgbClr val="000000"/>
                </a:solidFill>
                <a:uFillTx/>
                <a:latin typeface="Tw Cen MT" panose="020B0602020104020603" pitchFamily="34" charset="0"/>
                <a:cs typeface="Tahoma" pitchFamily="2"/>
              </a:rPr>
              <a:t>complexity is therefore (n - 1) </a:t>
            </a:r>
            <a:r>
              <a:rPr lang="en-GB" sz="2000" b="0" i="0" u="none" strike="noStrike" kern="1200" cap="none" spc="0" baseline="0" dirty="0" err="1" smtClean="0">
                <a:solidFill>
                  <a:srgbClr val="000000"/>
                </a:solidFill>
                <a:uFillTx/>
                <a:latin typeface="Tw Cen MT" panose="020B0602020104020603" pitchFamily="34" charset="0"/>
                <a:cs typeface="Tahoma" pitchFamily="2"/>
              </a:rPr>
              <a:t>nB</a:t>
            </a:r>
            <a:r>
              <a:rPr lang="en-GB" sz="2000" b="0" i="0" u="none" strike="noStrike" kern="1200" cap="none" spc="0" baseline="0" dirty="0" smtClean="0">
                <a:solidFill>
                  <a:srgbClr val="000000"/>
                </a:solidFill>
                <a:uFillTx/>
                <a:latin typeface="Tw Cen MT" panose="020B0602020104020603" pitchFamily="34" charset="0"/>
                <a:cs typeface="Tahoma" pitchFamily="2"/>
              </a:rPr>
              <a:t>/r. Each node i sends</a:t>
            </a:r>
          </a:p>
          <a:p>
            <a:r>
              <a:rPr lang="en-GB" sz="2000" b="0" i="0" u="none" strike="noStrike" kern="1200" cap="none" spc="0" baseline="0" dirty="0" smtClean="0">
                <a:solidFill>
                  <a:srgbClr val="000000"/>
                </a:solidFill>
                <a:uFillTx/>
                <a:latin typeface="Tw Cen MT" panose="020B0602020104020603" pitchFamily="34" charset="0"/>
                <a:cs typeface="Tahoma" pitchFamily="2"/>
              </a:rPr>
              <a:t>exactly n- 1 signals to request the transmission of messages</a:t>
            </a:r>
          </a:p>
          <a:p>
            <a:r>
              <a:rPr lang="en-GB" sz="2000" b="0" i="0" u="none" strike="noStrike" kern="1200" cap="none" spc="0" baseline="0" dirty="0" smtClean="0">
                <a:solidFill>
                  <a:srgbClr val="000000"/>
                </a:solidFill>
                <a:uFillTx/>
                <a:latin typeface="Tw Cen MT" panose="020B0602020104020603" pitchFamily="34" charset="0"/>
                <a:cs typeface="Tahoma" pitchFamily="2"/>
              </a:rPr>
              <a:t>already residing at some neighbour. For each of the</a:t>
            </a:r>
          </a:p>
          <a:p>
            <a:r>
              <a:rPr lang="en-GB" sz="2000" b="0" i="0" u="none" strike="noStrike" kern="1200" cap="none" spc="0" baseline="0" dirty="0" smtClean="0">
                <a:solidFill>
                  <a:srgbClr val="000000"/>
                </a:solidFill>
                <a:uFillTx/>
                <a:latin typeface="Tw Cen MT" panose="020B0602020104020603" pitchFamily="34" charset="0"/>
                <a:cs typeface="Tahoma" pitchFamily="2"/>
              </a:rPr>
              <a:t>nI- messages that each node receives, the node sends</a:t>
            </a:r>
          </a:p>
          <a:p>
            <a:r>
              <a:rPr lang="en-GB" sz="2000" b="0" i="0" u="none" strike="noStrike" kern="1200" cap="none" spc="0" baseline="0" dirty="0" smtClean="0">
                <a:solidFill>
                  <a:srgbClr val="000000"/>
                </a:solidFill>
                <a:uFillTx/>
                <a:latin typeface="Tw Cen MT" panose="020B0602020104020603" pitchFamily="34" charset="0"/>
                <a:cs typeface="Tahoma" pitchFamily="2"/>
              </a:rPr>
              <a:t>a signal to each neighbour other than the one from which it</a:t>
            </a:r>
          </a:p>
          <a:p>
            <a:r>
              <a:rPr lang="en-GB" sz="2000" b="0" i="0" u="none" strike="noStrike" kern="1200" cap="none" spc="0" baseline="0" dirty="0" smtClean="0">
                <a:solidFill>
                  <a:srgbClr val="000000"/>
                </a:solidFill>
                <a:uFillTx/>
                <a:latin typeface="Tw Cen MT" panose="020B0602020104020603" pitchFamily="34" charset="0"/>
                <a:cs typeface="Tahoma" pitchFamily="2"/>
              </a:rPr>
              <a:t>received the message. And each node signals its own identity </a:t>
            </a:r>
          </a:p>
          <a:p>
            <a:r>
              <a:rPr lang="en-GB" sz="2000" b="0" i="0" u="none" strike="noStrike" kern="1200" cap="none" spc="0" baseline="0" dirty="0" smtClean="0">
                <a:solidFill>
                  <a:srgbClr val="000000"/>
                </a:solidFill>
                <a:uFillTx/>
                <a:latin typeface="Tw Cen MT" panose="020B0602020104020603" pitchFamily="34" charset="0"/>
                <a:cs typeface="Tahoma" pitchFamily="2"/>
              </a:rPr>
              <a:t>to each neighbour in the first sub iteration.</a:t>
            </a:r>
            <a:endParaRPr lang="en-GB" dirty="0"/>
          </a:p>
        </p:txBody>
      </p:sp>
    </p:spTree>
    <p:extLst>
      <p:ext uri="{BB962C8B-B14F-4D97-AF65-F5344CB8AC3E}">
        <p14:creationId xmlns:p14="http://schemas.microsoft.com/office/powerpoint/2010/main" val="4060676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A056465-BA2C-4784-8979-BC5D7B352791}"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18</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265394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CCBCE40-2568-4E27-9A2C-25934621CBBC}"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2</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320175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E31DEB1-E683-4FAE-A0C1-26DF5A342ECF}"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3</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p:txBody>
          <a:bodyPr/>
          <a:lstStyle/>
          <a:p>
            <a:endParaRPr lang="en-GB" dirty="0"/>
          </a:p>
        </p:txBody>
      </p:sp>
    </p:spTree>
    <p:extLst>
      <p:ext uri="{BB962C8B-B14F-4D97-AF65-F5344CB8AC3E}">
        <p14:creationId xmlns:p14="http://schemas.microsoft.com/office/powerpoint/2010/main" val="3310815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5820806-CFF5-4A32-97F0-7AEDED58C341}"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4</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52296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7C76368-34D3-4BDF-ABB3-F37EB4E9CD6D}"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5</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3416170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036297-EA20-4886-8C6A-5E6BEABAAD29}"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6</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3973955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07555F0-4B57-424D-A64E-7A5AE495B9F1}"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7</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4037297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F628BFA-C4A5-4B03-B49C-A9E58ADF6727}"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8</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3631545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0B447AB-AC87-498B-B1A0-6A860FE5FA8E}" type="slidenum">
              <a:rPr lang="en-GB" sz="1400" b="0" i="0" u="none" strike="noStrike" kern="1200" cap="none" spc="0" baseline="0">
                <a:solidFill>
                  <a:srgbClr val="000000"/>
                </a:solidFill>
                <a:uFillTx/>
                <a:latin typeface="Tw Cen MT" panose="020B0602020104020603" pitchFamily="34" charset="0"/>
                <a:ea typeface="Andale Sans UI" pitchFamily="2"/>
                <a:cs typeface="Tahoma" pitchFamily="2"/>
              </a:rPr>
              <a:t>9</a:t>
            </a:fld>
            <a:endParaRPr lang="en-GB" sz="1400" b="0" i="0" u="none" strike="noStrike" kern="1200" cap="none" spc="0" baseline="0" dirty="0">
              <a:solidFill>
                <a:srgbClr val="000000"/>
              </a:solidFill>
              <a:uFillTx/>
              <a:latin typeface="Tw Cen MT" panose="020B0602020104020603" pitchFamily="34" charset="0"/>
              <a:ea typeface="Andale Sans UI" pitchFamily="2"/>
              <a:cs typeface="Tahoma" pitchFamily="2"/>
            </a:endParaRPr>
          </a:p>
        </p:txBody>
      </p:sp>
      <p:sp>
        <p:nvSpPr>
          <p:cNvPr id="3" name="Slide Image Placeholder 1"/>
          <p:cNvSpPr>
            <a:spLocks noGrp="1" noRot="1" noChangeAspect="1"/>
          </p:cNvSpPr>
          <p:nvPr>
            <p:ph type="sldImg"/>
          </p:nvPr>
        </p:nvSpPr>
        <p:spPr>
          <a:xfrm>
            <a:off x="1106488" y="812800"/>
            <a:ext cx="5345112" cy="4008438"/>
          </a:xfrm>
          <a:solidFill>
            <a:srgbClr val="5B9BD5"/>
          </a:solidFill>
          <a:ln w="25402">
            <a:solidFill>
              <a:srgbClr val="41719C"/>
            </a:solidFill>
            <a:prstDash val="solid"/>
          </a:ln>
        </p:spPr>
      </p:sp>
      <p:sp>
        <p:nvSpPr>
          <p:cNvPr id="4" name="Notes Placeholder 2"/>
          <p:cNvSpPr txBox="1">
            <a:spLocks noGrp="1"/>
          </p:cNvSpPr>
          <p:nvPr>
            <p:ph type="body" sz="quarter" idx="1"/>
          </p:nvPr>
        </p:nvSpPr>
        <p:spPr>
          <a:xfrm>
            <a:off x="755998" y="5078522"/>
            <a:ext cx="6047640" cy="307777"/>
          </a:xfrm>
        </p:spPr>
        <p:txBody>
          <a:bodyPr>
            <a:spAutoFit/>
          </a:bodyPr>
          <a:lstStyle/>
          <a:p>
            <a:endParaRPr lang="en-GB" dirty="0"/>
          </a:p>
        </p:txBody>
      </p:sp>
    </p:spTree>
    <p:extLst>
      <p:ext uri="{BB962C8B-B14F-4D97-AF65-F5344CB8AC3E}">
        <p14:creationId xmlns:p14="http://schemas.microsoft.com/office/powerpoint/2010/main" val="2340653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ctrTitle"/>
          </p:nvPr>
        </p:nvSpPr>
        <p:spPr>
          <a:xfrm>
            <a:off x="1447777" y="1433876"/>
            <a:ext cx="7185071" cy="2765943"/>
          </a:xfrm>
        </p:spPr>
        <p:txBody>
          <a:bodyPr anchor="b">
            <a:normAutofit/>
          </a:bodyPr>
          <a:lstStyle>
            <a:lvl1pPr algn="ctr">
              <a:defRPr sz="5291"/>
            </a:lvl1pPr>
          </a:lstStyle>
          <a:p>
            <a:r>
              <a:rPr lang="en-US" smtClean="0"/>
              <a:t>Click to edit Master title style</a:t>
            </a:r>
            <a:endParaRPr lang="en-US" dirty="0"/>
          </a:p>
        </p:txBody>
      </p:sp>
      <p:sp>
        <p:nvSpPr>
          <p:cNvPr id="3" name="Subtitle 2"/>
          <p:cNvSpPr>
            <a:spLocks noGrp="1"/>
          </p:cNvSpPr>
          <p:nvPr>
            <p:ph type="subTitle" idx="1"/>
          </p:nvPr>
        </p:nvSpPr>
        <p:spPr>
          <a:xfrm>
            <a:off x="1447777" y="4283817"/>
            <a:ext cx="7185071" cy="1511934"/>
          </a:xfrm>
        </p:spPr>
        <p:txBody>
          <a:bodyPr>
            <a:normAutofit/>
          </a:bodyPr>
          <a:lstStyle>
            <a:lvl1pPr marL="0" indent="0" algn="ctr">
              <a:buNone/>
              <a:defRPr sz="2425">
                <a:solidFill>
                  <a:schemeClr val="tx1">
                    <a:lumMod val="75000"/>
                  </a:schemeClr>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BBAD32B4-6B38-435C-B431-848E661C0D81}" type="slidenum">
              <a:rPr lang="de-DE" smtClean="0"/>
              <a:t>‹#›</a:t>
            </a:fld>
            <a:endParaRPr lang="de-DE"/>
          </a:p>
        </p:txBody>
      </p:sp>
    </p:spTree>
    <p:extLst>
      <p:ext uri="{BB962C8B-B14F-4D97-AF65-F5344CB8AC3E}">
        <p14:creationId xmlns:p14="http://schemas.microsoft.com/office/powerpoint/2010/main" val="368606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a:xfrm>
            <a:off x="755546" y="4728240"/>
            <a:ext cx="8569550" cy="894650"/>
          </a:xfrm>
        </p:spPr>
        <p:txBody>
          <a:bodyPr anchor="b"/>
          <a:lstStyle>
            <a:lvl1pPr>
              <a:defRPr sz="35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79574" y="769703"/>
            <a:ext cx="8121495" cy="3542990"/>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dirty="0" smtClean="0"/>
              <a:t>Click icon to add picture</a:t>
            </a:r>
            <a:endParaRPr lang="en-US" dirty="0"/>
          </a:p>
        </p:txBody>
      </p:sp>
      <p:sp>
        <p:nvSpPr>
          <p:cNvPr id="4" name="Text Placeholder 3"/>
          <p:cNvSpPr>
            <a:spLocks noGrp="1"/>
          </p:cNvSpPr>
          <p:nvPr>
            <p:ph type="body" sz="half" idx="2"/>
          </p:nvPr>
        </p:nvSpPr>
        <p:spPr>
          <a:xfrm>
            <a:off x="755531" y="5631427"/>
            <a:ext cx="8569566" cy="752299"/>
          </a:xfrm>
        </p:spPr>
        <p:txBody>
          <a:bodyPr/>
          <a:lstStyle>
            <a:lvl1pPr marL="0" indent="0" algn="ctr">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GB" dirty="0"/>
          </a:p>
        </p:txBody>
      </p:sp>
      <p:sp>
        <p:nvSpPr>
          <p:cNvPr id="6" name="Footer Placeholder 5"/>
          <p:cNvSpPr>
            <a:spLocks noGrp="1"/>
          </p:cNvSpPr>
          <p:nvPr>
            <p:ph type="ftr" sz="quarter" idx="11"/>
          </p:nvPr>
        </p:nvSpPr>
        <p:spPr/>
        <p:txBody>
          <a:bodyPr/>
          <a:lstStyle/>
          <a:p>
            <a:pPr lvl="0"/>
            <a:endParaRPr lang="en-GB" dirty="0"/>
          </a:p>
        </p:txBody>
      </p:sp>
      <p:sp>
        <p:nvSpPr>
          <p:cNvPr id="7" name="Slide Number Placeholder 6"/>
          <p:cNvSpPr>
            <a:spLocks noGrp="1"/>
          </p:cNvSpPr>
          <p:nvPr>
            <p:ph type="sldNum" sz="quarter" idx="12"/>
          </p:nvPr>
        </p:nvSpPr>
        <p:spPr/>
        <p:txBody>
          <a:bodyPr/>
          <a:lstStyle/>
          <a:p>
            <a:pPr lvl="0"/>
            <a:fld id="{A2018B4B-8FA0-4B14-A52E-BE41C80D253E}" type="slidenum">
              <a:rPr lang="en-GB" smtClean="0"/>
              <a:t>‹#›</a:t>
            </a:fld>
            <a:endParaRPr lang="en-GB" dirty="0"/>
          </a:p>
        </p:txBody>
      </p:sp>
    </p:spTree>
    <p:extLst>
      <p:ext uri="{BB962C8B-B14F-4D97-AF65-F5344CB8AC3E}">
        <p14:creationId xmlns:p14="http://schemas.microsoft.com/office/powerpoint/2010/main" val="278625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a:xfrm>
            <a:off x="755531" y="671972"/>
            <a:ext cx="8569566" cy="3777903"/>
          </a:xfrm>
        </p:spPr>
        <p:txBody>
          <a:bodyPr anchor="ctr"/>
          <a:lstStyle>
            <a:lvl1pPr algn="ctr">
              <a:defRPr sz="3527"/>
            </a:lvl1pPr>
          </a:lstStyle>
          <a:p>
            <a:r>
              <a:rPr lang="en-US" smtClean="0"/>
              <a:t>Click to edit Master title style</a:t>
            </a:r>
            <a:endParaRPr lang="en-US" dirty="0"/>
          </a:p>
        </p:txBody>
      </p:sp>
      <p:sp>
        <p:nvSpPr>
          <p:cNvPr id="4" name="Text Placeholder 3"/>
          <p:cNvSpPr>
            <a:spLocks noGrp="1"/>
          </p:cNvSpPr>
          <p:nvPr>
            <p:ph type="body" sz="half" idx="2"/>
          </p:nvPr>
        </p:nvSpPr>
        <p:spPr>
          <a:xfrm>
            <a:off x="755531" y="4635037"/>
            <a:ext cx="8569566" cy="1748690"/>
          </a:xfrm>
        </p:spPr>
        <p:txBody>
          <a:bodyPr anchor="ctr"/>
          <a:lstStyle>
            <a:lvl1pPr marL="0" indent="0" algn="ctr">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A2117B85-49D6-4B99-80F6-0DA4C5FBFDDF}" type="slidenum">
              <a:rPr lang="de-DE" smtClean="0"/>
              <a:t>‹#›</a:t>
            </a:fld>
            <a:endParaRPr lang="de-DE"/>
          </a:p>
        </p:txBody>
      </p:sp>
    </p:spTree>
    <p:extLst>
      <p:ext uri="{BB962C8B-B14F-4D97-AF65-F5344CB8AC3E}">
        <p14:creationId xmlns:p14="http://schemas.microsoft.com/office/powerpoint/2010/main" val="3298535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a:xfrm>
            <a:off x="1195761" y="961867"/>
            <a:ext cx="7691729" cy="3009226"/>
          </a:xfrm>
        </p:spPr>
        <p:txBody>
          <a:bodyPr anchor="ctr"/>
          <a:lstStyle>
            <a:lvl1pPr>
              <a:defRPr sz="3527"/>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22669" y="3979392"/>
            <a:ext cx="7236601" cy="655644"/>
          </a:xfrm>
        </p:spPr>
        <p:txBody>
          <a:bodyPr anchor="t">
            <a:normAutofit/>
          </a:bodyPr>
          <a:lstStyle>
            <a:lvl1pPr marL="0" indent="0">
              <a:buNone/>
              <a:defRPr sz="1543"/>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4" name="Text Placeholder 3"/>
          <p:cNvSpPr>
            <a:spLocks noGrp="1"/>
          </p:cNvSpPr>
          <p:nvPr>
            <p:ph type="body" sz="half" idx="2"/>
          </p:nvPr>
        </p:nvSpPr>
        <p:spPr>
          <a:xfrm>
            <a:off x="755531" y="4820199"/>
            <a:ext cx="8569566" cy="1566448"/>
          </a:xfrm>
        </p:spPr>
        <p:txBody>
          <a:bodyPr anchor="ctr">
            <a:normAutofit/>
          </a:bodyPr>
          <a:lstStyle>
            <a:lvl1pPr marL="0" indent="0" algn="ctr">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A2117B85-49D6-4B99-80F6-0DA4C5FBFDDF}" type="slidenum">
              <a:rPr lang="de-DE" smtClean="0"/>
              <a:t>‹#›</a:t>
            </a:fld>
            <a:endParaRPr lang="de-DE"/>
          </a:p>
        </p:txBody>
      </p:sp>
      <p:sp>
        <p:nvSpPr>
          <p:cNvPr id="11" name="TextBox 10"/>
          <p:cNvSpPr txBox="1"/>
          <p:nvPr/>
        </p:nvSpPr>
        <p:spPr>
          <a:xfrm>
            <a:off x="813181" y="978700"/>
            <a:ext cx="602906" cy="644607"/>
          </a:xfrm>
          <a:prstGeom prst="rect">
            <a:avLst/>
          </a:prstGeom>
        </p:spPr>
        <p:txBody>
          <a:bodyPr vert="horz" lIns="100796" tIns="50398" rIns="100796" bIns="503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818" dirty="0">
                <a:solidFill>
                  <a:schemeClr val="tx1"/>
                </a:solidFill>
                <a:effectLst/>
              </a:rPr>
              <a:t>“</a:t>
            </a:r>
          </a:p>
        </p:txBody>
      </p:sp>
      <p:sp>
        <p:nvSpPr>
          <p:cNvPr id="14" name="TextBox 13"/>
          <p:cNvSpPr txBox="1"/>
          <p:nvPr/>
        </p:nvSpPr>
        <p:spPr>
          <a:xfrm>
            <a:off x="8654224" y="3439239"/>
            <a:ext cx="610351" cy="644607"/>
          </a:xfrm>
          <a:prstGeom prst="rect">
            <a:avLst/>
          </a:prstGeom>
        </p:spPr>
        <p:txBody>
          <a:bodyPr vert="horz" lIns="100796" tIns="50398" rIns="100796" bIns="503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818" dirty="0">
                <a:solidFill>
                  <a:schemeClr val="tx1"/>
                </a:solidFill>
                <a:effectLst/>
              </a:rPr>
              <a:t>”</a:t>
            </a:r>
          </a:p>
        </p:txBody>
      </p:sp>
    </p:spTree>
    <p:extLst>
      <p:ext uri="{BB962C8B-B14F-4D97-AF65-F5344CB8AC3E}">
        <p14:creationId xmlns:p14="http://schemas.microsoft.com/office/powerpoint/2010/main" val="3407415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a:xfrm>
            <a:off x="755531" y="2357545"/>
            <a:ext cx="8569566" cy="2768833"/>
          </a:xfrm>
        </p:spPr>
        <p:txBody>
          <a:bodyPr anchor="b"/>
          <a:lstStyle>
            <a:lvl1pPr algn="ctr">
              <a:defRPr sz="3527"/>
            </a:lvl1pPr>
          </a:lstStyle>
          <a:p>
            <a:r>
              <a:rPr lang="en-US" smtClean="0"/>
              <a:t>Click to edit Master title style</a:t>
            </a:r>
            <a:endParaRPr lang="en-US" dirty="0"/>
          </a:p>
        </p:txBody>
      </p:sp>
      <p:sp>
        <p:nvSpPr>
          <p:cNvPr id="4" name="Text Placeholder 3"/>
          <p:cNvSpPr>
            <a:spLocks noGrp="1"/>
          </p:cNvSpPr>
          <p:nvPr>
            <p:ph type="body" sz="half" idx="2"/>
          </p:nvPr>
        </p:nvSpPr>
        <p:spPr>
          <a:xfrm>
            <a:off x="755531" y="5139361"/>
            <a:ext cx="8569566" cy="1257349"/>
          </a:xfrm>
        </p:spPr>
        <p:txBody>
          <a:bodyPr anchor="t"/>
          <a:lstStyle>
            <a:lvl1pPr marL="0" indent="0" algn="ctr">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A2117B85-49D6-4B99-80F6-0DA4C5FBFDDF}" type="slidenum">
              <a:rPr lang="de-DE" smtClean="0"/>
              <a:t>‹#›</a:t>
            </a:fld>
            <a:endParaRPr lang="de-DE"/>
          </a:p>
        </p:txBody>
      </p:sp>
    </p:spTree>
    <p:extLst>
      <p:ext uri="{BB962C8B-B14F-4D97-AF65-F5344CB8AC3E}">
        <p14:creationId xmlns:p14="http://schemas.microsoft.com/office/powerpoint/2010/main" val="4167085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15" name="Title 1"/>
          <p:cNvSpPr>
            <a:spLocks noGrp="1"/>
          </p:cNvSpPr>
          <p:nvPr>
            <p:ph type="title"/>
          </p:nvPr>
        </p:nvSpPr>
        <p:spPr>
          <a:xfrm>
            <a:off x="755531" y="671971"/>
            <a:ext cx="8569566" cy="1769319"/>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755530" y="2609282"/>
            <a:ext cx="2727669" cy="635222"/>
          </a:xfrm>
        </p:spPr>
        <p:txBody>
          <a:bodyPr anchor="b">
            <a:noAutofit/>
          </a:bodyPr>
          <a:lstStyle>
            <a:lvl1pPr marL="0" indent="0" algn="ctr">
              <a:lnSpc>
                <a:spcPct val="75000"/>
              </a:lnSpc>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8" name="Text Placeholder 3"/>
          <p:cNvSpPr>
            <a:spLocks noGrp="1"/>
          </p:cNvSpPr>
          <p:nvPr>
            <p:ph type="body" sz="half" idx="15"/>
          </p:nvPr>
        </p:nvSpPr>
        <p:spPr>
          <a:xfrm>
            <a:off x="755530" y="3244505"/>
            <a:ext cx="2727669" cy="3139222"/>
          </a:xfrm>
        </p:spPr>
        <p:txBody>
          <a:bodyPr anchor="t">
            <a:normAutofit/>
          </a:bodyPr>
          <a:lstStyle>
            <a:lvl1pPr marL="0" indent="0" algn="ctr">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9" name="Text Placeholder 4"/>
          <p:cNvSpPr>
            <a:spLocks noGrp="1"/>
          </p:cNvSpPr>
          <p:nvPr>
            <p:ph type="body" sz="quarter" idx="3"/>
          </p:nvPr>
        </p:nvSpPr>
        <p:spPr>
          <a:xfrm>
            <a:off x="3681338" y="2609282"/>
            <a:ext cx="2721505" cy="635222"/>
          </a:xfrm>
        </p:spPr>
        <p:txBody>
          <a:bodyPr anchor="b">
            <a:noAutofit/>
          </a:bodyPr>
          <a:lstStyle>
            <a:lvl1pPr marL="0" indent="0" algn="ctr">
              <a:lnSpc>
                <a:spcPct val="75000"/>
              </a:lnSpc>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0" name="Text Placeholder 3"/>
          <p:cNvSpPr>
            <a:spLocks noGrp="1"/>
          </p:cNvSpPr>
          <p:nvPr>
            <p:ph type="body" sz="half" idx="16"/>
          </p:nvPr>
        </p:nvSpPr>
        <p:spPr>
          <a:xfrm>
            <a:off x="3672210" y="3244505"/>
            <a:ext cx="2731286" cy="3139222"/>
          </a:xfrm>
        </p:spPr>
        <p:txBody>
          <a:bodyPr anchor="t">
            <a:normAutofit/>
          </a:bodyPr>
          <a:lstStyle>
            <a:lvl1pPr marL="0" indent="0" algn="ctr">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1" name="Text Placeholder 4"/>
          <p:cNvSpPr>
            <a:spLocks noGrp="1"/>
          </p:cNvSpPr>
          <p:nvPr>
            <p:ph type="body" sz="quarter" idx="13"/>
          </p:nvPr>
        </p:nvSpPr>
        <p:spPr>
          <a:xfrm>
            <a:off x="6592506" y="2609282"/>
            <a:ext cx="2732590" cy="635222"/>
          </a:xfrm>
        </p:spPr>
        <p:txBody>
          <a:bodyPr anchor="b">
            <a:noAutofit/>
          </a:bodyPr>
          <a:lstStyle>
            <a:lvl1pPr marL="0" indent="0" algn="ctr">
              <a:lnSpc>
                <a:spcPct val="75000"/>
              </a:lnSpc>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2" name="Text Placeholder 3"/>
          <p:cNvSpPr>
            <a:spLocks noGrp="1"/>
          </p:cNvSpPr>
          <p:nvPr>
            <p:ph type="body" sz="half" idx="17"/>
          </p:nvPr>
        </p:nvSpPr>
        <p:spPr>
          <a:xfrm>
            <a:off x="6592506" y="3244505"/>
            <a:ext cx="2732590" cy="3139222"/>
          </a:xfrm>
        </p:spPr>
        <p:txBody>
          <a:bodyPr anchor="t">
            <a:normAutofit/>
          </a:bodyPr>
          <a:lstStyle>
            <a:lvl1pPr marL="0" indent="0" algn="ctr">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2018B4B-8FA0-4B14-A52E-BE41C80D253E}" type="slidenum">
              <a:rPr lang="en-GB" smtClean="0"/>
              <a:pPr/>
              <a:t>‹#›</a:t>
            </a:fld>
            <a:endParaRPr lang="en-GB" dirty="0"/>
          </a:p>
        </p:txBody>
      </p:sp>
    </p:spTree>
    <p:extLst>
      <p:ext uri="{BB962C8B-B14F-4D97-AF65-F5344CB8AC3E}">
        <p14:creationId xmlns:p14="http://schemas.microsoft.com/office/powerpoint/2010/main" val="3581915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30" name="Title 1"/>
          <p:cNvSpPr>
            <a:spLocks noGrp="1"/>
          </p:cNvSpPr>
          <p:nvPr>
            <p:ph type="title"/>
          </p:nvPr>
        </p:nvSpPr>
        <p:spPr>
          <a:xfrm>
            <a:off x="755531" y="673263"/>
            <a:ext cx="8569566" cy="1768027"/>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755530" y="4635035"/>
            <a:ext cx="2725547" cy="635222"/>
          </a:xfrm>
        </p:spPr>
        <p:txBody>
          <a:bodyPr anchor="b">
            <a:noAutofit/>
          </a:bodyPr>
          <a:lstStyle>
            <a:lvl1pPr marL="0" indent="0" algn="ctr">
              <a:lnSpc>
                <a:spcPct val="75000"/>
              </a:lnSpc>
              <a:buNone/>
              <a:defRPr sz="2425"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0" name="Picture Placeholder 2"/>
          <p:cNvSpPr>
            <a:spLocks noGrp="1" noChangeAspect="1"/>
          </p:cNvSpPr>
          <p:nvPr>
            <p:ph type="pic" idx="15"/>
          </p:nvPr>
        </p:nvSpPr>
        <p:spPr>
          <a:xfrm>
            <a:off x="755530" y="2609282"/>
            <a:ext cx="2725547" cy="1679928"/>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dirty="0" smtClean="0"/>
              <a:t>Click icon to add picture</a:t>
            </a:r>
            <a:endParaRPr lang="en-US" dirty="0"/>
          </a:p>
        </p:txBody>
      </p:sp>
      <p:sp>
        <p:nvSpPr>
          <p:cNvPr id="21" name="Text Placeholder 3"/>
          <p:cNvSpPr>
            <a:spLocks noGrp="1"/>
          </p:cNvSpPr>
          <p:nvPr>
            <p:ph type="body" sz="half" idx="18"/>
          </p:nvPr>
        </p:nvSpPr>
        <p:spPr>
          <a:xfrm>
            <a:off x="755530" y="5270258"/>
            <a:ext cx="2725547" cy="1113468"/>
          </a:xfrm>
        </p:spPr>
        <p:txBody>
          <a:bodyPr anchor="t">
            <a:normAutofit/>
          </a:bodyPr>
          <a:lstStyle>
            <a:lvl1pPr marL="0" indent="0" algn="ctr">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22" name="Text Placeholder 4"/>
          <p:cNvSpPr>
            <a:spLocks noGrp="1"/>
          </p:cNvSpPr>
          <p:nvPr>
            <p:ph type="body" sz="quarter" idx="3"/>
          </p:nvPr>
        </p:nvSpPr>
        <p:spPr>
          <a:xfrm>
            <a:off x="3673375" y="4635035"/>
            <a:ext cx="2730027" cy="635222"/>
          </a:xfrm>
        </p:spPr>
        <p:txBody>
          <a:bodyPr anchor="b">
            <a:noAutofit/>
          </a:bodyPr>
          <a:lstStyle>
            <a:lvl1pPr marL="0" indent="0" algn="ctr">
              <a:lnSpc>
                <a:spcPct val="75000"/>
              </a:lnSpc>
              <a:buNone/>
              <a:defRPr sz="2425"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3" name="Picture Placeholder 2"/>
          <p:cNvSpPr>
            <a:spLocks noGrp="1" noChangeAspect="1"/>
          </p:cNvSpPr>
          <p:nvPr>
            <p:ph type="pic" idx="21"/>
          </p:nvPr>
        </p:nvSpPr>
        <p:spPr>
          <a:xfrm>
            <a:off x="3672208" y="2609282"/>
            <a:ext cx="2731287" cy="1679928"/>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dirty="0" smtClean="0"/>
              <a:t>Click icon to add picture</a:t>
            </a:r>
            <a:endParaRPr lang="en-US" dirty="0"/>
          </a:p>
        </p:txBody>
      </p:sp>
      <p:sp>
        <p:nvSpPr>
          <p:cNvPr id="24" name="Text Placeholder 3"/>
          <p:cNvSpPr>
            <a:spLocks noGrp="1"/>
          </p:cNvSpPr>
          <p:nvPr>
            <p:ph type="body" sz="half" idx="19"/>
          </p:nvPr>
        </p:nvSpPr>
        <p:spPr>
          <a:xfrm>
            <a:off x="3672208" y="5270257"/>
            <a:ext cx="2731287" cy="1113469"/>
          </a:xfrm>
        </p:spPr>
        <p:txBody>
          <a:bodyPr anchor="t">
            <a:normAutofit/>
          </a:bodyPr>
          <a:lstStyle>
            <a:lvl1pPr marL="0" indent="0" algn="ctr">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25" name="Text Placeholder 4"/>
          <p:cNvSpPr>
            <a:spLocks noGrp="1"/>
          </p:cNvSpPr>
          <p:nvPr>
            <p:ph type="body" sz="quarter" idx="13"/>
          </p:nvPr>
        </p:nvSpPr>
        <p:spPr>
          <a:xfrm>
            <a:off x="6592507" y="4635035"/>
            <a:ext cx="2729079" cy="635222"/>
          </a:xfrm>
        </p:spPr>
        <p:txBody>
          <a:bodyPr anchor="b">
            <a:noAutofit/>
          </a:bodyPr>
          <a:lstStyle>
            <a:lvl1pPr marL="0" indent="0" algn="ctr">
              <a:lnSpc>
                <a:spcPct val="75000"/>
              </a:lnSpc>
              <a:buNone/>
              <a:defRPr sz="2425"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6" name="Picture Placeholder 2"/>
          <p:cNvSpPr>
            <a:spLocks noGrp="1" noChangeAspect="1"/>
          </p:cNvSpPr>
          <p:nvPr>
            <p:ph type="pic" idx="22"/>
          </p:nvPr>
        </p:nvSpPr>
        <p:spPr>
          <a:xfrm>
            <a:off x="6592506" y="2609282"/>
            <a:ext cx="2732590" cy="1679928"/>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dirty="0" smtClean="0"/>
              <a:t>Click icon to add picture</a:t>
            </a:r>
            <a:endParaRPr lang="en-US" dirty="0"/>
          </a:p>
        </p:txBody>
      </p:sp>
      <p:sp>
        <p:nvSpPr>
          <p:cNvPr id="27" name="Text Placeholder 3"/>
          <p:cNvSpPr>
            <a:spLocks noGrp="1"/>
          </p:cNvSpPr>
          <p:nvPr>
            <p:ph type="body" sz="half" idx="20"/>
          </p:nvPr>
        </p:nvSpPr>
        <p:spPr>
          <a:xfrm>
            <a:off x="6592402" y="5270255"/>
            <a:ext cx="2732694" cy="1113471"/>
          </a:xfrm>
        </p:spPr>
        <p:txBody>
          <a:bodyPr anchor="t">
            <a:normAutofit/>
          </a:bodyPr>
          <a:lstStyle>
            <a:lvl1pPr marL="0" indent="0" algn="ctr">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2018B4B-8FA0-4B14-A52E-BE41C80D253E}" type="slidenum">
              <a:rPr lang="en-GB" smtClean="0"/>
              <a:pPr/>
              <a:t>‹#›</a:t>
            </a:fld>
            <a:endParaRPr lang="en-GB" dirty="0"/>
          </a:p>
        </p:txBody>
      </p:sp>
    </p:spTree>
    <p:extLst>
      <p:ext uri="{BB962C8B-B14F-4D97-AF65-F5344CB8AC3E}">
        <p14:creationId xmlns:p14="http://schemas.microsoft.com/office/powerpoint/2010/main" val="674504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755531" y="2609283"/>
            <a:ext cx="8569566" cy="37744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98347560-B2E5-4098-8E93-A292969FFBB9}" type="slidenum">
              <a:rPr lang="de-DE" smtClean="0"/>
              <a:t>‹#›</a:t>
            </a:fld>
            <a:endParaRPr lang="de-DE"/>
          </a:p>
        </p:txBody>
      </p:sp>
    </p:spTree>
    <p:extLst>
      <p:ext uri="{BB962C8B-B14F-4D97-AF65-F5344CB8AC3E}">
        <p14:creationId xmlns:p14="http://schemas.microsoft.com/office/powerpoint/2010/main" val="2031249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Vertical Title 1"/>
          <p:cNvSpPr>
            <a:spLocks noGrp="1"/>
          </p:cNvSpPr>
          <p:nvPr>
            <p:ph type="title" orient="vert"/>
          </p:nvPr>
        </p:nvSpPr>
        <p:spPr>
          <a:xfrm>
            <a:off x="7213948" y="671974"/>
            <a:ext cx="2111149" cy="5711753"/>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755530" y="671974"/>
            <a:ext cx="6332409" cy="571175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94C06628-EA47-4280-86CB-EE40C54B1C07}" type="slidenum">
              <a:rPr lang="de-DE" smtClean="0"/>
              <a:t>‹#›</a:t>
            </a:fld>
            <a:endParaRPr lang="de-DE"/>
          </a:p>
        </p:txBody>
      </p:sp>
    </p:spTree>
    <p:extLst>
      <p:ext uri="{BB962C8B-B14F-4D97-AF65-F5344CB8AC3E}">
        <p14:creationId xmlns:p14="http://schemas.microsoft.com/office/powerpoint/2010/main" val="282434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755529" y="2609282"/>
            <a:ext cx="8569049" cy="37744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DD9AB7C2-09FE-4BFB-A881-67DF6FBEF25B}" type="slidenum">
              <a:rPr lang="de-DE" smtClean="0"/>
              <a:t>‹#›</a:t>
            </a:fld>
            <a:endParaRPr lang="de-DE"/>
          </a:p>
        </p:txBody>
      </p:sp>
    </p:spTree>
    <p:extLst>
      <p:ext uri="{BB962C8B-B14F-4D97-AF65-F5344CB8AC3E}">
        <p14:creationId xmlns:p14="http://schemas.microsoft.com/office/powerpoint/2010/main" val="178063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a:xfrm>
            <a:off x="755530" y="913339"/>
            <a:ext cx="8559066" cy="3016836"/>
          </a:xfrm>
        </p:spPr>
        <p:txBody>
          <a:bodyPr anchor="b">
            <a:normAutofit/>
          </a:bodyPr>
          <a:lstStyle>
            <a:lvl1pPr>
              <a:defRPr sz="4409"/>
            </a:lvl1pPr>
          </a:lstStyle>
          <a:p>
            <a:r>
              <a:rPr lang="en-US" smtClean="0"/>
              <a:t>Click to edit Master title style</a:t>
            </a:r>
            <a:endParaRPr lang="en-US" dirty="0"/>
          </a:p>
        </p:txBody>
      </p:sp>
      <p:sp>
        <p:nvSpPr>
          <p:cNvPr id="3" name="Text Placeholder 2"/>
          <p:cNvSpPr>
            <a:spLocks noGrp="1"/>
          </p:cNvSpPr>
          <p:nvPr>
            <p:ph type="body" idx="1"/>
          </p:nvPr>
        </p:nvSpPr>
        <p:spPr>
          <a:xfrm>
            <a:off x="755530" y="4031671"/>
            <a:ext cx="8559066" cy="1508168"/>
          </a:xfrm>
        </p:spPr>
        <p:txBody>
          <a:bodyPr>
            <a:normAutofit/>
          </a:bodyPr>
          <a:lstStyle>
            <a:lvl1pPr marL="0" indent="0" algn="ctr">
              <a:buNone/>
              <a:defRPr sz="2205">
                <a:solidFill>
                  <a:schemeClr val="tx1">
                    <a:lumMod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de-DE"/>
          </a:p>
        </p:txBody>
      </p:sp>
      <p:sp>
        <p:nvSpPr>
          <p:cNvPr id="5" name="Footer Placeholder 4"/>
          <p:cNvSpPr>
            <a:spLocks noGrp="1"/>
          </p:cNvSpPr>
          <p:nvPr>
            <p:ph type="ftr" sz="quarter" idx="11"/>
          </p:nvPr>
        </p:nvSpPr>
        <p:spPr/>
        <p:txBody>
          <a:bodyPr/>
          <a:lstStyle/>
          <a:p>
            <a:pPr lvl="0"/>
            <a:endParaRPr lang="de-DE"/>
          </a:p>
        </p:txBody>
      </p:sp>
      <p:sp>
        <p:nvSpPr>
          <p:cNvPr id="6" name="Slide Number Placeholder 5"/>
          <p:cNvSpPr>
            <a:spLocks noGrp="1"/>
          </p:cNvSpPr>
          <p:nvPr>
            <p:ph type="sldNum" sz="quarter" idx="12"/>
          </p:nvPr>
        </p:nvSpPr>
        <p:spPr/>
        <p:txBody>
          <a:bodyPr/>
          <a:lstStyle/>
          <a:p>
            <a:pPr lvl="0"/>
            <a:fld id="{71DCEB68-2252-4C31-B8E7-B34F6911794C}" type="slidenum">
              <a:rPr lang="de-DE" smtClean="0"/>
              <a:t>‹#›</a:t>
            </a:fld>
            <a:endParaRPr lang="de-DE"/>
          </a:p>
        </p:txBody>
      </p:sp>
    </p:spTree>
    <p:extLst>
      <p:ext uri="{BB962C8B-B14F-4D97-AF65-F5344CB8AC3E}">
        <p14:creationId xmlns:p14="http://schemas.microsoft.com/office/powerpoint/2010/main" val="195915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14" name="Title 1"/>
          <p:cNvSpPr>
            <a:spLocks noGrp="1"/>
          </p:cNvSpPr>
          <p:nvPr>
            <p:ph type="title"/>
          </p:nvPr>
        </p:nvSpPr>
        <p:spPr>
          <a:xfrm>
            <a:off x="755531" y="681802"/>
            <a:ext cx="8569565" cy="175949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755529" y="2609282"/>
            <a:ext cx="4221780" cy="37744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5103316" y="2609282"/>
            <a:ext cx="4221262" cy="37744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BD24234F-06D8-41A2-9F5C-AF2003DF2BDB}" type="slidenum">
              <a:rPr lang="de-DE" smtClean="0"/>
              <a:t>‹#›</a:t>
            </a:fld>
            <a:endParaRPr lang="de-DE"/>
          </a:p>
        </p:txBody>
      </p:sp>
    </p:spTree>
    <p:extLst>
      <p:ext uri="{BB962C8B-B14F-4D97-AF65-F5344CB8AC3E}">
        <p14:creationId xmlns:p14="http://schemas.microsoft.com/office/powerpoint/2010/main" val="278086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14" name="Title 1"/>
          <p:cNvSpPr>
            <a:spLocks noGrp="1"/>
          </p:cNvSpPr>
          <p:nvPr>
            <p:ph type="title"/>
          </p:nvPr>
        </p:nvSpPr>
        <p:spPr>
          <a:xfrm>
            <a:off x="755531" y="681802"/>
            <a:ext cx="8569565" cy="1759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7810" y="2613608"/>
            <a:ext cx="4029501" cy="749567"/>
          </a:xfrm>
        </p:spPr>
        <p:txBody>
          <a:bodyPr anchor="b">
            <a:noAutofit/>
          </a:bodyPr>
          <a:lstStyle>
            <a:lvl1pPr marL="0" indent="0">
              <a:lnSpc>
                <a:spcPct val="75000"/>
              </a:lnSpc>
              <a:buNone/>
              <a:defRPr sz="286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2" name="Content Placeholder 3"/>
          <p:cNvSpPr>
            <a:spLocks noGrp="1"/>
          </p:cNvSpPr>
          <p:nvPr>
            <p:ph sz="quarter" idx="13"/>
          </p:nvPr>
        </p:nvSpPr>
        <p:spPr>
          <a:xfrm>
            <a:off x="755530" y="3363177"/>
            <a:ext cx="4221780" cy="30205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88710" y="2613608"/>
            <a:ext cx="4036387" cy="749567"/>
          </a:xfrm>
        </p:spPr>
        <p:txBody>
          <a:bodyPr anchor="b">
            <a:noAutofit/>
          </a:bodyPr>
          <a:lstStyle>
            <a:lvl1pPr marL="0" indent="0">
              <a:lnSpc>
                <a:spcPct val="75000"/>
              </a:lnSpc>
              <a:buNone/>
              <a:defRPr sz="286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3" name="Content Placeholder 5"/>
          <p:cNvSpPr>
            <a:spLocks noGrp="1"/>
          </p:cNvSpPr>
          <p:nvPr>
            <p:ph sz="quarter" idx="14"/>
          </p:nvPr>
        </p:nvSpPr>
        <p:spPr>
          <a:xfrm>
            <a:off x="5103317" y="3363177"/>
            <a:ext cx="4221263" cy="30205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lvl="0"/>
            <a:endParaRPr lang="de-DE"/>
          </a:p>
        </p:txBody>
      </p:sp>
      <p:sp>
        <p:nvSpPr>
          <p:cNvPr id="8" name="Footer Placeholder 7"/>
          <p:cNvSpPr>
            <a:spLocks noGrp="1"/>
          </p:cNvSpPr>
          <p:nvPr>
            <p:ph type="ftr" sz="quarter" idx="11"/>
          </p:nvPr>
        </p:nvSpPr>
        <p:spPr/>
        <p:txBody>
          <a:bodyPr/>
          <a:lstStyle/>
          <a:p>
            <a:pPr lvl="0"/>
            <a:endParaRPr lang="de-DE"/>
          </a:p>
        </p:txBody>
      </p:sp>
      <p:sp>
        <p:nvSpPr>
          <p:cNvPr id="9" name="Slide Number Placeholder 8"/>
          <p:cNvSpPr>
            <a:spLocks noGrp="1"/>
          </p:cNvSpPr>
          <p:nvPr>
            <p:ph type="sldNum" sz="quarter" idx="12"/>
          </p:nvPr>
        </p:nvSpPr>
        <p:spPr/>
        <p:txBody>
          <a:bodyPr/>
          <a:lstStyle/>
          <a:p>
            <a:pPr lvl="0"/>
            <a:fld id="{B280EB24-C3EF-4ADD-83FE-2FDEC4542113}" type="slidenum">
              <a:rPr lang="de-DE" smtClean="0"/>
              <a:t>‹#›</a:t>
            </a:fld>
            <a:endParaRPr lang="de-DE"/>
          </a:p>
        </p:txBody>
      </p:sp>
    </p:spTree>
    <p:extLst>
      <p:ext uri="{BB962C8B-B14F-4D97-AF65-F5344CB8AC3E}">
        <p14:creationId xmlns:p14="http://schemas.microsoft.com/office/powerpoint/2010/main" val="107100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lvl="0"/>
            <a:endParaRPr lang="de-DE"/>
          </a:p>
        </p:txBody>
      </p:sp>
      <p:sp>
        <p:nvSpPr>
          <p:cNvPr id="4" name="Footer Placeholder 3"/>
          <p:cNvSpPr>
            <a:spLocks noGrp="1"/>
          </p:cNvSpPr>
          <p:nvPr>
            <p:ph type="ftr" sz="quarter" idx="11"/>
          </p:nvPr>
        </p:nvSpPr>
        <p:spPr/>
        <p:txBody>
          <a:bodyPr/>
          <a:lstStyle/>
          <a:p>
            <a:pPr lvl="0"/>
            <a:endParaRPr lang="de-DE"/>
          </a:p>
        </p:txBody>
      </p:sp>
      <p:sp>
        <p:nvSpPr>
          <p:cNvPr id="5" name="Slide Number Placeholder 4"/>
          <p:cNvSpPr>
            <a:spLocks noGrp="1"/>
          </p:cNvSpPr>
          <p:nvPr>
            <p:ph type="sldNum" sz="quarter" idx="12"/>
          </p:nvPr>
        </p:nvSpPr>
        <p:spPr/>
        <p:txBody>
          <a:bodyPr/>
          <a:lstStyle/>
          <a:p>
            <a:pPr lvl="0"/>
            <a:fld id="{7CC176D1-8CF3-426E-BE86-52D624A99411}" type="slidenum">
              <a:rPr lang="de-DE" smtClean="0"/>
              <a:t>‹#›</a:t>
            </a:fld>
            <a:endParaRPr lang="de-DE"/>
          </a:p>
        </p:txBody>
      </p:sp>
    </p:spTree>
    <p:extLst>
      <p:ext uri="{BB962C8B-B14F-4D97-AF65-F5344CB8AC3E}">
        <p14:creationId xmlns:p14="http://schemas.microsoft.com/office/powerpoint/2010/main" val="282022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Date Placeholder 1"/>
          <p:cNvSpPr>
            <a:spLocks noGrp="1"/>
          </p:cNvSpPr>
          <p:nvPr>
            <p:ph type="dt" sz="half" idx="10"/>
          </p:nvPr>
        </p:nvSpPr>
        <p:spPr/>
        <p:txBody>
          <a:bodyPr/>
          <a:lstStyle/>
          <a:p>
            <a:pPr lvl="0"/>
            <a:endParaRPr lang="de-DE"/>
          </a:p>
        </p:txBody>
      </p:sp>
      <p:sp>
        <p:nvSpPr>
          <p:cNvPr id="3" name="Footer Placeholder 2"/>
          <p:cNvSpPr>
            <a:spLocks noGrp="1"/>
          </p:cNvSpPr>
          <p:nvPr>
            <p:ph type="ftr" sz="quarter" idx="11"/>
          </p:nvPr>
        </p:nvSpPr>
        <p:spPr/>
        <p:txBody>
          <a:bodyPr/>
          <a:lstStyle/>
          <a:p>
            <a:pPr lvl="0"/>
            <a:endParaRPr lang="de-DE"/>
          </a:p>
        </p:txBody>
      </p:sp>
      <p:sp>
        <p:nvSpPr>
          <p:cNvPr id="4" name="Slide Number Placeholder 3"/>
          <p:cNvSpPr>
            <a:spLocks noGrp="1"/>
          </p:cNvSpPr>
          <p:nvPr>
            <p:ph type="sldNum" sz="quarter" idx="12"/>
          </p:nvPr>
        </p:nvSpPr>
        <p:spPr/>
        <p:txBody>
          <a:bodyPr/>
          <a:lstStyle/>
          <a:p>
            <a:pPr lvl="0"/>
            <a:fld id="{648A2787-244C-4754-A0DD-D86AF514A308}" type="slidenum">
              <a:rPr lang="de-DE" smtClean="0"/>
              <a:t>‹#›</a:t>
            </a:fld>
            <a:endParaRPr lang="de-DE"/>
          </a:p>
        </p:txBody>
      </p:sp>
    </p:spTree>
    <p:extLst>
      <p:ext uri="{BB962C8B-B14F-4D97-AF65-F5344CB8AC3E}">
        <p14:creationId xmlns:p14="http://schemas.microsoft.com/office/powerpoint/2010/main" val="65182166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a:xfrm>
            <a:off x="755530" y="671971"/>
            <a:ext cx="3254117" cy="2230261"/>
          </a:xfrm>
        </p:spPr>
        <p:txBody>
          <a:bodyPr anchor="b"/>
          <a:lstStyle>
            <a:lvl1pPr algn="ctr">
              <a:defRPr sz="3527"/>
            </a:lvl1pPr>
          </a:lstStyle>
          <a:p>
            <a:r>
              <a:rPr lang="en-US" smtClean="0"/>
              <a:t>Click to edit Master title style</a:t>
            </a:r>
            <a:endParaRPr lang="en-US" dirty="0"/>
          </a:p>
        </p:txBody>
      </p:sp>
      <p:sp>
        <p:nvSpPr>
          <p:cNvPr id="10" name="Content Placeholder 2"/>
          <p:cNvSpPr>
            <a:spLocks noGrp="1"/>
          </p:cNvSpPr>
          <p:nvPr>
            <p:ph sz="quarter" idx="13"/>
          </p:nvPr>
        </p:nvSpPr>
        <p:spPr>
          <a:xfrm>
            <a:off x="4198658" y="671973"/>
            <a:ext cx="5126437" cy="57117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55530" y="2902232"/>
            <a:ext cx="3254118" cy="3481494"/>
          </a:xfrm>
        </p:spPr>
        <p:txBody>
          <a:bodyPr/>
          <a:lstStyle>
            <a:lvl1pPr marL="0" indent="0" algn="ctr">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61BAEFFA-D3B3-4FB7-AD08-566101572EE1}" type="slidenum">
              <a:rPr lang="de-DE" smtClean="0"/>
              <a:t>‹#›</a:t>
            </a:fld>
            <a:endParaRPr lang="de-DE"/>
          </a:p>
        </p:txBody>
      </p:sp>
    </p:spTree>
    <p:extLst>
      <p:ext uri="{BB962C8B-B14F-4D97-AF65-F5344CB8AC3E}">
        <p14:creationId xmlns:p14="http://schemas.microsoft.com/office/powerpoint/2010/main" val="86496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080625" cy="7559675"/>
          </a:xfrm>
          <a:prstGeom prst="rect">
            <a:avLst/>
          </a:prstGeom>
        </p:spPr>
      </p:pic>
      <p:sp>
        <p:nvSpPr>
          <p:cNvPr id="2" name="Title 1"/>
          <p:cNvSpPr>
            <a:spLocks noGrp="1"/>
          </p:cNvSpPr>
          <p:nvPr>
            <p:ph type="title"/>
          </p:nvPr>
        </p:nvSpPr>
        <p:spPr>
          <a:xfrm>
            <a:off x="755531" y="671971"/>
            <a:ext cx="4552617" cy="2230263"/>
          </a:xfrm>
        </p:spPr>
        <p:txBody>
          <a:bodyPr anchor="b"/>
          <a:lstStyle>
            <a:lvl1pPr algn="ctr">
              <a:defRPr sz="35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16861" y="671972"/>
            <a:ext cx="3313742" cy="5711754"/>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dirty="0" smtClean="0"/>
              <a:t>Click icon to add picture</a:t>
            </a:r>
            <a:endParaRPr lang="en-US" dirty="0"/>
          </a:p>
        </p:txBody>
      </p:sp>
      <p:sp>
        <p:nvSpPr>
          <p:cNvPr id="4" name="Text Placeholder 3"/>
          <p:cNvSpPr>
            <a:spLocks noGrp="1"/>
          </p:cNvSpPr>
          <p:nvPr>
            <p:ph type="body" sz="half" idx="2"/>
          </p:nvPr>
        </p:nvSpPr>
        <p:spPr>
          <a:xfrm>
            <a:off x="755546" y="2902233"/>
            <a:ext cx="4552602" cy="3481493"/>
          </a:xfrm>
        </p:spPr>
        <p:txBody>
          <a:bodyPr/>
          <a:lstStyle>
            <a:lvl1pPr marL="0" indent="0" algn="ctr">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de-DE"/>
          </a:p>
        </p:txBody>
      </p:sp>
      <p:sp>
        <p:nvSpPr>
          <p:cNvPr id="6" name="Footer Placeholder 5"/>
          <p:cNvSpPr>
            <a:spLocks noGrp="1"/>
          </p:cNvSpPr>
          <p:nvPr>
            <p:ph type="ftr" sz="quarter" idx="11"/>
          </p:nvPr>
        </p:nvSpPr>
        <p:spPr/>
        <p:txBody>
          <a:bodyPr/>
          <a:lstStyle/>
          <a:p>
            <a:pPr lvl="0"/>
            <a:endParaRPr lang="de-DE"/>
          </a:p>
        </p:txBody>
      </p:sp>
      <p:sp>
        <p:nvSpPr>
          <p:cNvPr id="7" name="Slide Number Placeholder 6"/>
          <p:cNvSpPr>
            <a:spLocks noGrp="1"/>
          </p:cNvSpPr>
          <p:nvPr>
            <p:ph type="sldNum" sz="quarter" idx="12"/>
          </p:nvPr>
        </p:nvSpPr>
        <p:spPr/>
        <p:txBody>
          <a:bodyPr/>
          <a:lstStyle/>
          <a:p>
            <a:pPr lvl="0"/>
            <a:fld id="{E0A9E456-3813-447D-B465-A7BBC2B3A6EC}" type="slidenum">
              <a:rPr lang="de-DE" smtClean="0"/>
              <a:t>‹#›</a:t>
            </a:fld>
            <a:endParaRPr lang="de-DE"/>
          </a:p>
        </p:txBody>
      </p:sp>
    </p:spTree>
    <p:extLst>
      <p:ext uri="{BB962C8B-B14F-4D97-AF65-F5344CB8AC3E}">
        <p14:creationId xmlns:p14="http://schemas.microsoft.com/office/powerpoint/2010/main" val="68059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1" y="-1"/>
            <a:ext cx="10080627" cy="75596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55531" y="681802"/>
            <a:ext cx="8569565" cy="1759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55531" y="2609283"/>
            <a:ext cx="8569566" cy="377444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48956" y="6485223"/>
            <a:ext cx="2268141" cy="402483"/>
          </a:xfrm>
          <a:prstGeom prst="rect">
            <a:avLst/>
          </a:prstGeom>
        </p:spPr>
        <p:txBody>
          <a:bodyPr vert="horz" lIns="91440" tIns="45720" rIns="91440" bIns="45720" rtlCol="0" anchor="ctr"/>
          <a:lstStyle>
            <a:lvl1pPr algn="r">
              <a:defRPr sz="1102">
                <a:solidFill>
                  <a:schemeClr val="tx1"/>
                </a:solidFill>
              </a:defRPr>
            </a:lvl1pPr>
          </a:lstStyle>
          <a:p>
            <a:endParaRPr lang="en-GB" dirty="0"/>
          </a:p>
        </p:txBody>
      </p:sp>
      <p:sp>
        <p:nvSpPr>
          <p:cNvPr id="5" name="Footer Placeholder 4"/>
          <p:cNvSpPr>
            <a:spLocks noGrp="1"/>
          </p:cNvSpPr>
          <p:nvPr>
            <p:ph type="ftr" sz="quarter" idx="3"/>
          </p:nvPr>
        </p:nvSpPr>
        <p:spPr>
          <a:xfrm>
            <a:off x="755530" y="6485223"/>
            <a:ext cx="5517296" cy="402483"/>
          </a:xfrm>
          <a:prstGeom prst="rect">
            <a:avLst/>
          </a:prstGeom>
        </p:spPr>
        <p:txBody>
          <a:bodyPr vert="horz" lIns="91440" tIns="45720" rIns="91440" bIns="45720" rtlCol="0" anchor="ctr"/>
          <a:lstStyle>
            <a:lvl1pPr algn="l">
              <a:defRPr sz="1102">
                <a:solidFill>
                  <a:schemeClr val="tx1"/>
                </a:solidFill>
              </a:defRPr>
            </a:lvl1pPr>
          </a:lstStyle>
          <a:p>
            <a:endParaRPr lang="en-GB" dirty="0"/>
          </a:p>
        </p:txBody>
      </p:sp>
      <p:sp>
        <p:nvSpPr>
          <p:cNvPr id="6" name="Slide Number Placeholder 5"/>
          <p:cNvSpPr>
            <a:spLocks noGrp="1"/>
          </p:cNvSpPr>
          <p:nvPr>
            <p:ph type="sldNum" sz="quarter" idx="4"/>
          </p:nvPr>
        </p:nvSpPr>
        <p:spPr>
          <a:xfrm>
            <a:off x="8693227" y="6485223"/>
            <a:ext cx="631870" cy="402483"/>
          </a:xfrm>
          <a:prstGeom prst="rect">
            <a:avLst/>
          </a:prstGeom>
        </p:spPr>
        <p:txBody>
          <a:bodyPr vert="horz" lIns="91440" tIns="45720" rIns="91440" bIns="45720" rtlCol="0" anchor="ctr"/>
          <a:lstStyle>
            <a:lvl1pPr algn="r">
              <a:defRPr sz="1102">
                <a:solidFill>
                  <a:schemeClr val="tx1"/>
                </a:solidFill>
              </a:defRPr>
            </a:lvl1pPr>
          </a:lstStyle>
          <a:p>
            <a:fld id="{A2018B4B-8FA0-4B14-A52E-BE41C80D253E}" type="slidenum">
              <a:rPr lang="en-GB" smtClean="0"/>
              <a:pPr/>
              <a:t>‹#›</a:t>
            </a:fld>
            <a:endParaRPr lang="en-GB" dirty="0"/>
          </a:p>
        </p:txBody>
      </p:sp>
    </p:spTree>
    <p:extLst>
      <p:ext uri="{BB962C8B-B14F-4D97-AF65-F5344CB8AC3E}">
        <p14:creationId xmlns:p14="http://schemas.microsoft.com/office/powerpoint/2010/main" val="183886979"/>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 id="2147483921" r:id="rId17"/>
  </p:sldLayoutIdLst>
  <p:txStyles>
    <p:titleStyle>
      <a:lvl1pPr algn="ctr" defTabSz="1007943" rtl="0" eaLnBrk="1" latinLnBrk="0" hangingPunct="1">
        <a:lnSpc>
          <a:spcPct val="90000"/>
        </a:lnSpc>
        <a:spcBef>
          <a:spcPct val="0"/>
        </a:spcBef>
        <a:buNone/>
        <a:defRPr sz="3968" kern="1200" cap="all" baseline="0">
          <a:solidFill>
            <a:schemeClr val="tx1"/>
          </a:solidFill>
          <a:effectLst>
            <a:outerShdw blurRad="50800" dist="25400" dir="4980000" algn="tl" rotWithShape="0">
              <a:srgbClr val="000000">
                <a:alpha val="36000"/>
              </a:srgbClr>
            </a:outerShdw>
          </a:effectLst>
          <a:latin typeface="+mj-lt"/>
          <a:ea typeface="+mj-ea"/>
          <a:cs typeface="+mj-cs"/>
        </a:defRPr>
      </a:lvl1pPr>
    </p:titleStyle>
    <p:bodyStyle>
      <a:lvl1pPr marL="251986" indent="-251986" algn="l" defTabSz="1007943" rtl="0" eaLnBrk="1" latinLnBrk="0" hangingPunct="1">
        <a:lnSpc>
          <a:spcPct val="120000"/>
        </a:lnSpc>
        <a:spcBef>
          <a:spcPts val="1102"/>
        </a:spcBef>
        <a:buClr>
          <a:schemeClr val="tx1"/>
        </a:buClr>
        <a:buFont typeface="Arial" panose="020B0604020202020204" pitchFamily="34" charset="0"/>
        <a:buChar char="•"/>
        <a:defRPr sz="2205"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755957" indent="-251986" algn="l" defTabSz="1007943" rtl="0" eaLnBrk="1" latinLnBrk="0" hangingPunct="1">
        <a:lnSpc>
          <a:spcPct val="120000"/>
        </a:lnSpc>
        <a:spcBef>
          <a:spcPts val="551"/>
        </a:spcBef>
        <a:buClr>
          <a:schemeClr val="tx1"/>
        </a:buClr>
        <a:buFont typeface="Arial" panose="020B0604020202020204" pitchFamily="34" charset="0"/>
        <a:buChar char="•"/>
        <a:defRPr sz="1984"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259929" indent="-251986" algn="l" defTabSz="1007943" rtl="0" eaLnBrk="1" latinLnBrk="0" hangingPunct="1">
        <a:lnSpc>
          <a:spcPct val="120000"/>
        </a:lnSpc>
        <a:spcBef>
          <a:spcPts val="551"/>
        </a:spcBef>
        <a:buClr>
          <a:schemeClr val="tx1"/>
        </a:buClr>
        <a:buFont typeface="Arial" panose="020B0604020202020204" pitchFamily="34" charset="0"/>
        <a:buChar char="•"/>
        <a:defRPr sz="1764"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763900"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267872"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771844"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3275815"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779787"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4283758"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ieeexplore.ieee.org/stamp/stamp.jsp?arnumber=170192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4" name="Title 3"/>
          <p:cNvSpPr>
            <a:spLocks noGrp="1"/>
          </p:cNvSpPr>
          <p:nvPr>
            <p:ph type="ctrTitle"/>
          </p:nvPr>
        </p:nvSpPr>
        <p:spPr>
          <a:xfrm>
            <a:off x="981782" y="942536"/>
            <a:ext cx="8117059" cy="3046268"/>
          </a:xfrm>
        </p:spPr>
        <p:txBody>
          <a:bodyPr>
            <a:normAutofit/>
          </a:bodyPr>
          <a:lstStyle/>
          <a:p>
            <a:r>
              <a:rPr lang="en-GB" dirty="0"/>
              <a:t>Concurrent Broadcast for Information </a:t>
            </a:r>
            <a:r>
              <a:rPr lang="en-GB" dirty="0" smtClean="0"/>
              <a:t>Dissemination</a:t>
            </a:r>
            <a:endParaRPr lang="en-GB" dirty="0"/>
          </a:p>
        </p:txBody>
      </p:sp>
      <p:sp>
        <p:nvSpPr>
          <p:cNvPr id="5" name="Subtitle 4"/>
          <p:cNvSpPr>
            <a:spLocks noGrp="1"/>
          </p:cNvSpPr>
          <p:nvPr>
            <p:ph type="subTitle" idx="1"/>
          </p:nvPr>
        </p:nvSpPr>
        <p:spPr/>
        <p:txBody>
          <a:bodyPr/>
          <a:lstStyle/>
          <a:p>
            <a:r>
              <a:rPr lang="en-US" dirty="0" smtClean="0"/>
              <a:t>Riccardo rubei</a:t>
            </a:r>
            <a:endParaRPr lang="en-US" dirty="0"/>
          </a:p>
          <a:p>
            <a:r>
              <a:rPr lang="en-US" dirty="0" smtClean="0"/>
              <a:t>Deepak Krishna</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p:nvPr>
        </p:nvSpPr>
        <p:spPr>
          <a:xfrm>
            <a:off x="1134841" y="-134905"/>
            <a:ext cx="8569565" cy="1759490"/>
          </a:xfrm>
        </p:spPr>
        <p:txBody>
          <a:bodyPr/>
          <a:lstStyle/>
          <a:p>
            <a:pPr lvl="0"/>
            <a:r>
              <a:rPr lang="de-DE" dirty="0">
                <a:latin typeface="Tw Cen MT" panose="020B0602020104020603" pitchFamily="34" charset="0"/>
              </a:rPr>
              <a:t>NON REDUNDANT FLOODING</a:t>
            </a:r>
          </a:p>
        </p:txBody>
      </p:sp>
      <p:sp>
        <p:nvSpPr>
          <p:cNvPr id="3" name="Text Placeholder 2"/>
          <p:cNvSpPr txBox="1">
            <a:spLocks noGrp="1"/>
          </p:cNvSpPr>
          <p:nvPr>
            <p:ph sz="quarter" idx="13"/>
          </p:nvPr>
        </p:nvSpPr>
        <p:spPr>
          <a:xfrm>
            <a:off x="854003" y="1294500"/>
            <a:ext cx="8569049" cy="457475"/>
          </a:xfrm>
        </p:spPr>
        <p:txBody>
          <a:bodyPr anchorCtr="1">
            <a:normAutofit fontScale="92500"/>
          </a:bodyPr>
          <a:lstStyle/>
          <a:p>
            <a:pPr lvl="0" algn="ctr"/>
            <a:r>
              <a:rPr lang="de-DE" dirty="0">
                <a:latin typeface="Tw Cen MT" panose="020B0602020104020603" pitchFamily="34" charset="0"/>
              </a:rPr>
              <a:t>Additional Notations</a:t>
            </a:r>
          </a:p>
        </p:txBody>
      </p:sp>
      <p:sp>
        <p:nvSpPr>
          <p:cNvPr id="4" name="Text Placeholder 3"/>
          <p:cNvSpPr txBox="1">
            <a:spLocks noGrp="1"/>
          </p:cNvSpPr>
          <p:nvPr>
            <p:ph type="body" idx="4294967295"/>
          </p:nvPr>
        </p:nvSpPr>
        <p:spPr>
          <a:xfrm>
            <a:off x="1142652" y="2019262"/>
            <a:ext cx="8280400" cy="3776662"/>
          </a:xfrm>
        </p:spPr>
        <p:txBody>
          <a:bodyPr>
            <a:normAutofit fontScale="92500" lnSpcReduction="10000"/>
          </a:bodyPr>
          <a:lstStyle/>
          <a:p>
            <a:pPr lvl="0">
              <a:buSzPct val="45000"/>
              <a:buFont typeface="StarSymbol"/>
              <a:buChar char="➢"/>
            </a:pPr>
            <a:r>
              <a:rPr lang="de-DE" sz="2200" dirty="0">
                <a:latin typeface="Tw Cen MT" panose="020B0602020104020603" pitchFamily="34" charset="0"/>
              </a:rPr>
              <a:t>R(i): For each i, the sets of identities of messages that have fully received at i.</a:t>
            </a:r>
          </a:p>
          <a:p>
            <a:pPr lvl="0">
              <a:buSzPct val="45000"/>
              <a:buFont typeface="StarSymbol"/>
              <a:buChar char="➢"/>
            </a:pPr>
            <a:r>
              <a:rPr lang="de-DE" sz="2200" dirty="0">
                <a:latin typeface="Tw Cen MT" panose="020B0602020104020603" pitchFamily="34" charset="0"/>
              </a:rPr>
              <a:t>S(i): The set of identities of messages that are in the process of being trasmitted to i from some neighbor.</a:t>
            </a:r>
          </a:p>
          <a:p>
            <a:pPr lvl="0">
              <a:buSzPct val="45000"/>
              <a:buFont typeface="StarSymbol"/>
              <a:buChar char="➢"/>
            </a:pPr>
            <a:r>
              <a:rPr lang="de-DE" sz="2200" dirty="0">
                <a:latin typeface="Tw Cen MT" panose="020B0602020104020603" pitchFamily="34" charset="0"/>
              </a:rPr>
              <a:t>P(i,j): For each node i and j </a:t>
            </a:r>
            <a:r>
              <a:rPr lang="de-DE" sz="2200" dirty="0" smtClean="0">
                <a:latin typeface="Tw Cen MT" panose="020B0602020104020603" pitchFamily="34" charset="0"/>
              </a:rPr>
              <a:t>∈ </a:t>
            </a:r>
            <a:r>
              <a:rPr lang="de-DE" sz="2200" dirty="0">
                <a:latin typeface="Tw Cen MT" panose="020B0602020104020603" pitchFamily="34" charset="0"/>
              </a:rPr>
              <a:t>A(i), is the set of identities that i knows to be in R(j).</a:t>
            </a:r>
          </a:p>
          <a:p>
            <a:pPr lvl="0">
              <a:buSzPct val="45000"/>
              <a:buFont typeface="StarSymbol"/>
              <a:buChar char="➢"/>
            </a:pPr>
            <a:r>
              <a:rPr lang="de-DE" sz="2200" dirty="0">
                <a:latin typeface="Tw Cen MT" panose="020B0602020104020603" pitchFamily="34" charset="0"/>
              </a:rPr>
              <a:t>L(i,j): The set  of identities of those messages trasmitted to i from each neighbor other than j since the last signal subiteration between i and j.</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p:nvPr>
        </p:nvSpPr>
        <p:spPr>
          <a:xfrm>
            <a:off x="1108005" y="-184437"/>
            <a:ext cx="8569565" cy="1759490"/>
          </a:xfrm>
        </p:spPr>
        <p:txBody>
          <a:bodyPr/>
          <a:lstStyle/>
          <a:p>
            <a:pPr lvl="0"/>
            <a:r>
              <a:rPr lang="de-DE" dirty="0">
                <a:latin typeface="Tw Cen MT" panose="020B0602020104020603" pitchFamily="34" charset="0"/>
              </a:rPr>
              <a:t>NON REDUNDANT FLOODING</a:t>
            </a:r>
          </a:p>
        </p:txBody>
      </p:sp>
      <p:sp>
        <p:nvSpPr>
          <p:cNvPr id="3" name="Text Placeholder 2"/>
          <p:cNvSpPr txBox="1">
            <a:spLocks noGrp="1"/>
          </p:cNvSpPr>
          <p:nvPr>
            <p:ph sz="quarter" idx="13"/>
          </p:nvPr>
        </p:nvSpPr>
        <p:spPr>
          <a:xfrm>
            <a:off x="558581" y="932491"/>
            <a:ext cx="8569049" cy="471543"/>
          </a:xfrm>
        </p:spPr>
        <p:txBody>
          <a:bodyPr anchorCtr="1">
            <a:normAutofit lnSpcReduction="10000"/>
          </a:bodyPr>
          <a:lstStyle/>
          <a:p>
            <a:pPr lvl="0" algn="ctr"/>
            <a:r>
              <a:rPr lang="de-DE" dirty="0">
                <a:latin typeface="Tw Cen MT" panose="020B0602020104020603" pitchFamily="34" charset="0"/>
              </a:rPr>
              <a:t>How it works</a:t>
            </a:r>
          </a:p>
        </p:txBody>
      </p:sp>
      <p:sp>
        <p:nvSpPr>
          <p:cNvPr id="4" name="Flowchart: Connector 3"/>
          <p:cNvSpPr/>
          <p:nvPr/>
        </p:nvSpPr>
        <p:spPr>
          <a:xfrm>
            <a:off x="3096064" y="3376245"/>
            <a:ext cx="759655" cy="787791"/>
          </a:xfrm>
          <a:prstGeom prst="flowChartConnector">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200" b="1" dirty="0"/>
              <a:t>i</a:t>
            </a:r>
          </a:p>
        </p:txBody>
      </p:sp>
      <p:sp>
        <p:nvSpPr>
          <p:cNvPr id="6" name="Flowchart: Connector 5"/>
          <p:cNvSpPr/>
          <p:nvPr/>
        </p:nvSpPr>
        <p:spPr>
          <a:xfrm>
            <a:off x="6344529" y="3376245"/>
            <a:ext cx="773724" cy="787791"/>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3600" dirty="0" smtClean="0"/>
              <a:t>J</a:t>
            </a:r>
            <a:endParaRPr lang="en-GB" sz="3600" dirty="0"/>
          </a:p>
        </p:txBody>
      </p:sp>
      <p:sp>
        <p:nvSpPr>
          <p:cNvPr id="7" name="Cloud 6"/>
          <p:cNvSpPr/>
          <p:nvPr/>
        </p:nvSpPr>
        <p:spPr>
          <a:xfrm>
            <a:off x="815926" y="3179298"/>
            <a:ext cx="1448972"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loud 7"/>
          <p:cNvSpPr/>
          <p:nvPr/>
        </p:nvSpPr>
        <p:spPr>
          <a:xfrm>
            <a:off x="8033824" y="3179298"/>
            <a:ext cx="1448972"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Connector 9"/>
          <p:cNvCxnSpPr>
            <a:stCxn id="7" idx="0"/>
            <a:endCxn id="4" idx="2"/>
          </p:cNvCxnSpPr>
          <p:nvPr/>
        </p:nvCxnSpPr>
        <p:spPr>
          <a:xfrm flipV="1">
            <a:off x="2263691" y="3770141"/>
            <a:ext cx="832373"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Straight Connector 13"/>
          <p:cNvCxnSpPr>
            <a:stCxn id="8" idx="2"/>
            <a:endCxn id="6" idx="6"/>
          </p:cNvCxnSpPr>
          <p:nvPr/>
        </p:nvCxnSpPr>
        <p:spPr>
          <a:xfrm flipH="1" flipV="1">
            <a:off x="7118253" y="3770141"/>
            <a:ext cx="920065"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22" name="Straight Connector 21"/>
          <p:cNvCxnSpPr>
            <a:stCxn id="4" idx="6"/>
          </p:cNvCxnSpPr>
          <p:nvPr/>
        </p:nvCxnSpPr>
        <p:spPr>
          <a:xfrm>
            <a:off x="3855719" y="3770141"/>
            <a:ext cx="2488810" cy="14068"/>
          </a:xfrm>
          <a:prstGeom prst="line">
            <a:avLst/>
          </a:prstGeom>
        </p:spPr>
        <p:style>
          <a:lnRef idx="3">
            <a:schemeClr val="accent3"/>
          </a:lnRef>
          <a:fillRef idx="0">
            <a:schemeClr val="accent3"/>
          </a:fillRef>
          <a:effectRef idx="2">
            <a:schemeClr val="accent3"/>
          </a:effectRef>
          <a:fontRef idx="minor">
            <a:schemeClr val="tx1"/>
          </a:fontRef>
        </p:style>
      </p:cxnSp>
      <p:sp>
        <p:nvSpPr>
          <p:cNvPr id="25" name="Right Arrow 24"/>
          <p:cNvSpPr/>
          <p:nvPr/>
        </p:nvSpPr>
        <p:spPr>
          <a:xfrm flipH="1">
            <a:off x="4505479" y="3277771"/>
            <a:ext cx="1206003" cy="239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5"/>
          <p:cNvSpPr txBox="1"/>
          <p:nvPr/>
        </p:nvSpPr>
        <p:spPr>
          <a:xfrm>
            <a:off x="5006143" y="2799859"/>
            <a:ext cx="386644" cy="646331"/>
          </a:xfrm>
          <a:prstGeom prst="rect">
            <a:avLst/>
          </a:prstGeom>
          <a:noFill/>
        </p:spPr>
        <p:txBody>
          <a:bodyPr wrap="none" rtlCol="0">
            <a:spAutoFit/>
          </a:bodyPr>
          <a:lstStyle/>
          <a:p>
            <a:r>
              <a:rPr lang="en-GB" sz="3600" dirty="0"/>
              <a:t>k</a:t>
            </a:r>
          </a:p>
        </p:txBody>
      </p:sp>
      <p:graphicFrame>
        <p:nvGraphicFramePr>
          <p:cNvPr id="34" name="Table 33"/>
          <p:cNvGraphicFramePr>
            <a:graphicFrameLocks noGrp="1"/>
          </p:cNvGraphicFramePr>
          <p:nvPr>
            <p:extLst>
              <p:ext uri="{D42A27DB-BD31-4B8C-83A1-F6EECF244321}">
                <p14:modId xmlns:p14="http://schemas.microsoft.com/office/powerpoint/2010/main" val="2780383854"/>
              </p:ext>
            </p:extLst>
          </p:nvPr>
        </p:nvGraphicFramePr>
        <p:xfrm>
          <a:off x="1645934" y="4796554"/>
          <a:ext cx="6766546" cy="1575308"/>
        </p:xfrm>
        <a:graphic>
          <a:graphicData uri="http://schemas.openxmlformats.org/drawingml/2006/table">
            <a:tbl>
              <a:tblPr bandRow="1">
                <a:tableStyleId>{00A15C55-8517-42AA-B614-E9B94910E393}</a:tableStyleId>
              </a:tblPr>
              <a:tblGrid>
                <a:gridCol w="3383273"/>
                <a:gridCol w="3383273"/>
              </a:tblGrid>
              <a:tr h="386994">
                <a:tc>
                  <a:txBody>
                    <a:bodyPr/>
                    <a:lstStyle/>
                    <a:p>
                      <a:r>
                        <a:rPr lang="en-GB" dirty="0" smtClean="0"/>
                        <a:t>S(i)</a:t>
                      </a:r>
                      <a:endParaRPr lang="en-GB" dirty="0"/>
                    </a:p>
                  </a:txBody>
                  <a:tcPr/>
                </a:tc>
                <a:tc>
                  <a:txBody>
                    <a:bodyPr/>
                    <a:lstStyle/>
                    <a:p>
                      <a:r>
                        <a:rPr lang="en-GB" dirty="0" smtClean="0"/>
                        <a:t>+k</a:t>
                      </a:r>
                      <a:endParaRPr lang="en-GB" dirty="0"/>
                    </a:p>
                  </a:txBody>
                  <a:tcPr/>
                </a:tc>
              </a:tr>
              <a:tr h="386994">
                <a:tc>
                  <a:txBody>
                    <a:bodyPr/>
                    <a:lstStyle/>
                    <a:p>
                      <a:r>
                        <a:rPr lang="en-GB" dirty="0" smtClean="0"/>
                        <a:t>R(i)</a:t>
                      </a:r>
                      <a:endParaRPr lang="en-GB" dirty="0"/>
                    </a:p>
                  </a:txBody>
                  <a:tcPr/>
                </a:tc>
                <a:tc>
                  <a:txBody>
                    <a:bodyPr/>
                    <a:lstStyle/>
                    <a:p>
                      <a:endParaRPr lang="en-GB" dirty="0"/>
                    </a:p>
                  </a:txBody>
                  <a:tcPr/>
                </a:tc>
              </a:tr>
              <a:tr h="386994">
                <a:tc>
                  <a:txBody>
                    <a:bodyPr/>
                    <a:lstStyle/>
                    <a:p>
                      <a:r>
                        <a:rPr lang="en-GB" dirty="0" smtClean="0"/>
                        <a:t>L(i)</a:t>
                      </a:r>
                      <a:endParaRPr lang="en-GB" dirty="0"/>
                    </a:p>
                  </a:txBody>
                  <a:tcPr/>
                </a:tc>
                <a:tc>
                  <a:txBody>
                    <a:bodyPr/>
                    <a:lstStyle/>
                    <a:p>
                      <a:endParaRPr lang="en-GB" dirty="0"/>
                    </a:p>
                  </a:txBody>
                  <a:tcPr/>
                </a:tc>
              </a:tr>
              <a:tr h="386994">
                <a:tc>
                  <a:txBody>
                    <a:bodyPr/>
                    <a:lstStyle/>
                    <a:p>
                      <a:r>
                        <a:rPr lang="en-GB" dirty="0" smtClean="0"/>
                        <a:t>P(i,j)</a:t>
                      </a:r>
                      <a:endParaRPr lang="en-GB" dirty="0"/>
                    </a:p>
                  </a:txBody>
                  <a:tcPr/>
                </a:tc>
                <a:tc>
                  <a:txBody>
                    <a:bodyPr/>
                    <a:lstStyle/>
                    <a:p>
                      <a:endParaRPr lang="en-GB"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108005" y="-184437"/>
            <a:ext cx="8569565" cy="1759490"/>
          </a:xfrm>
        </p:spPr>
        <p:txBody>
          <a:bodyPr/>
          <a:lstStyle/>
          <a:p>
            <a:pPr lvl="0"/>
            <a:r>
              <a:rPr lang="de-DE" dirty="0">
                <a:latin typeface="Tw Cen MT" panose="020B0602020104020603" pitchFamily="34" charset="0"/>
              </a:rPr>
              <a:t>NON REDUNDANT FLOODING</a:t>
            </a:r>
          </a:p>
        </p:txBody>
      </p:sp>
      <p:sp>
        <p:nvSpPr>
          <p:cNvPr id="3" name="Text Placeholder 2"/>
          <p:cNvSpPr txBox="1">
            <a:spLocks noGrp="1"/>
          </p:cNvSpPr>
          <p:nvPr>
            <p:ph sz="quarter" idx="13"/>
          </p:nvPr>
        </p:nvSpPr>
        <p:spPr>
          <a:xfrm>
            <a:off x="558581" y="932491"/>
            <a:ext cx="8569049" cy="471543"/>
          </a:xfrm>
        </p:spPr>
        <p:txBody>
          <a:bodyPr anchorCtr="1">
            <a:normAutofit lnSpcReduction="10000"/>
          </a:bodyPr>
          <a:lstStyle/>
          <a:p>
            <a:pPr lvl="0" algn="ctr"/>
            <a:r>
              <a:rPr lang="de-DE" dirty="0">
                <a:latin typeface="Tw Cen MT" panose="020B0602020104020603" pitchFamily="34" charset="0"/>
              </a:rPr>
              <a:t>How it works</a:t>
            </a:r>
          </a:p>
        </p:txBody>
      </p:sp>
      <p:sp>
        <p:nvSpPr>
          <p:cNvPr id="4" name="Flowchart: Connector 3"/>
          <p:cNvSpPr/>
          <p:nvPr/>
        </p:nvSpPr>
        <p:spPr>
          <a:xfrm>
            <a:off x="3096064" y="3376245"/>
            <a:ext cx="759655" cy="787791"/>
          </a:xfrm>
          <a:prstGeom prst="flowChartConnector">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200" b="1" dirty="0"/>
              <a:t>i</a:t>
            </a:r>
          </a:p>
        </p:txBody>
      </p:sp>
      <p:sp>
        <p:nvSpPr>
          <p:cNvPr id="6" name="Flowchart: Connector 5"/>
          <p:cNvSpPr/>
          <p:nvPr/>
        </p:nvSpPr>
        <p:spPr>
          <a:xfrm>
            <a:off x="6344529" y="3376245"/>
            <a:ext cx="773724" cy="787791"/>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3600" dirty="0" smtClean="0"/>
              <a:t>J</a:t>
            </a:r>
            <a:endParaRPr lang="en-GB" sz="3600" dirty="0"/>
          </a:p>
        </p:txBody>
      </p:sp>
      <p:sp>
        <p:nvSpPr>
          <p:cNvPr id="7" name="Cloud 6"/>
          <p:cNvSpPr/>
          <p:nvPr/>
        </p:nvSpPr>
        <p:spPr>
          <a:xfrm>
            <a:off x="815926" y="3179298"/>
            <a:ext cx="1448972"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loud 7"/>
          <p:cNvSpPr/>
          <p:nvPr/>
        </p:nvSpPr>
        <p:spPr>
          <a:xfrm>
            <a:off x="8033824" y="3179298"/>
            <a:ext cx="1448972"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Connector 9"/>
          <p:cNvCxnSpPr>
            <a:stCxn id="7" idx="0"/>
            <a:endCxn id="4" idx="2"/>
          </p:cNvCxnSpPr>
          <p:nvPr/>
        </p:nvCxnSpPr>
        <p:spPr>
          <a:xfrm flipV="1">
            <a:off x="2263691" y="3770141"/>
            <a:ext cx="832373"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Straight Connector 13"/>
          <p:cNvCxnSpPr>
            <a:stCxn id="8" idx="2"/>
            <a:endCxn id="6" idx="6"/>
          </p:cNvCxnSpPr>
          <p:nvPr/>
        </p:nvCxnSpPr>
        <p:spPr>
          <a:xfrm flipH="1" flipV="1">
            <a:off x="7118253" y="3770141"/>
            <a:ext cx="920065"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22" name="Straight Connector 21"/>
          <p:cNvCxnSpPr>
            <a:stCxn id="4" idx="6"/>
          </p:cNvCxnSpPr>
          <p:nvPr/>
        </p:nvCxnSpPr>
        <p:spPr>
          <a:xfrm>
            <a:off x="3855719" y="3770141"/>
            <a:ext cx="2488810" cy="14068"/>
          </a:xfrm>
          <a:prstGeom prst="line">
            <a:avLst/>
          </a:prstGeom>
        </p:spPr>
        <p:style>
          <a:lnRef idx="3">
            <a:schemeClr val="accent3"/>
          </a:lnRef>
          <a:fillRef idx="0">
            <a:schemeClr val="accent3"/>
          </a:fillRef>
          <a:effectRef idx="2">
            <a:schemeClr val="accent3"/>
          </a:effectRef>
          <a:fontRef idx="minor">
            <a:schemeClr val="tx1"/>
          </a:fontRef>
        </p:style>
      </p:cxnSp>
      <p:sp>
        <p:nvSpPr>
          <p:cNvPr id="26" name="TextBox 25"/>
          <p:cNvSpPr txBox="1"/>
          <p:nvPr/>
        </p:nvSpPr>
        <p:spPr>
          <a:xfrm>
            <a:off x="3315981" y="2751014"/>
            <a:ext cx="386644" cy="646331"/>
          </a:xfrm>
          <a:prstGeom prst="rect">
            <a:avLst/>
          </a:prstGeom>
          <a:noFill/>
        </p:spPr>
        <p:txBody>
          <a:bodyPr wrap="none" rtlCol="0">
            <a:spAutoFit/>
          </a:bodyPr>
          <a:lstStyle/>
          <a:p>
            <a:r>
              <a:rPr lang="en-GB" sz="3600" dirty="0"/>
              <a:t>k</a:t>
            </a:r>
          </a:p>
        </p:txBody>
      </p:sp>
      <p:graphicFrame>
        <p:nvGraphicFramePr>
          <p:cNvPr id="34" name="Table 33"/>
          <p:cNvGraphicFramePr>
            <a:graphicFrameLocks noGrp="1"/>
          </p:cNvGraphicFramePr>
          <p:nvPr>
            <p:extLst>
              <p:ext uri="{D42A27DB-BD31-4B8C-83A1-F6EECF244321}">
                <p14:modId xmlns:p14="http://schemas.microsoft.com/office/powerpoint/2010/main" val="3423348035"/>
              </p:ext>
            </p:extLst>
          </p:nvPr>
        </p:nvGraphicFramePr>
        <p:xfrm>
          <a:off x="1645934" y="4796554"/>
          <a:ext cx="6766546" cy="1575308"/>
        </p:xfrm>
        <a:graphic>
          <a:graphicData uri="http://schemas.openxmlformats.org/drawingml/2006/table">
            <a:tbl>
              <a:tblPr bandRow="1">
                <a:tableStyleId>{00A15C55-8517-42AA-B614-E9B94910E393}</a:tableStyleId>
              </a:tblPr>
              <a:tblGrid>
                <a:gridCol w="3383273"/>
                <a:gridCol w="3383273"/>
              </a:tblGrid>
              <a:tr h="386994">
                <a:tc>
                  <a:txBody>
                    <a:bodyPr/>
                    <a:lstStyle/>
                    <a:p>
                      <a:r>
                        <a:rPr lang="en-GB" dirty="0" smtClean="0"/>
                        <a:t>S(i)</a:t>
                      </a:r>
                      <a:endParaRPr lang="en-GB" dirty="0"/>
                    </a:p>
                  </a:txBody>
                  <a:tcPr/>
                </a:tc>
                <a:tc>
                  <a:txBody>
                    <a:bodyPr/>
                    <a:lstStyle/>
                    <a:p>
                      <a:endParaRPr lang="en-GB" dirty="0"/>
                    </a:p>
                  </a:txBody>
                  <a:tcPr/>
                </a:tc>
              </a:tr>
              <a:tr h="386994">
                <a:tc>
                  <a:txBody>
                    <a:bodyPr/>
                    <a:lstStyle/>
                    <a:p>
                      <a:r>
                        <a:rPr lang="en-GB" dirty="0" smtClean="0"/>
                        <a:t>R(i)</a:t>
                      </a:r>
                      <a:endParaRPr lang="en-GB" dirty="0"/>
                    </a:p>
                  </a:txBody>
                  <a:tcPr/>
                </a:tc>
                <a:tc>
                  <a:txBody>
                    <a:bodyPr/>
                    <a:lstStyle/>
                    <a:p>
                      <a:r>
                        <a:rPr lang="en-GB" dirty="0" smtClean="0"/>
                        <a:t>+{k}</a:t>
                      </a:r>
                      <a:endParaRPr lang="en-GB" dirty="0"/>
                    </a:p>
                  </a:txBody>
                  <a:tcPr/>
                </a:tc>
              </a:tr>
              <a:tr h="386994">
                <a:tc>
                  <a:txBody>
                    <a:bodyPr/>
                    <a:lstStyle/>
                    <a:p>
                      <a:r>
                        <a:rPr lang="en-GB" dirty="0" smtClean="0"/>
                        <a:t>L(i)</a:t>
                      </a:r>
                      <a:endParaRPr lang="en-GB" dirty="0"/>
                    </a:p>
                  </a:txBody>
                  <a:tcPr/>
                </a:tc>
                <a:tc>
                  <a:txBody>
                    <a:bodyPr/>
                    <a:lstStyle/>
                    <a:p>
                      <a:r>
                        <a:rPr lang="en-GB" dirty="0" smtClean="0"/>
                        <a:t>+{k}</a:t>
                      </a:r>
                      <a:endParaRPr lang="en-GB" dirty="0"/>
                    </a:p>
                  </a:txBody>
                  <a:tcPr/>
                </a:tc>
              </a:tr>
              <a:tr h="386994">
                <a:tc>
                  <a:txBody>
                    <a:bodyPr/>
                    <a:lstStyle/>
                    <a:p>
                      <a:r>
                        <a:rPr lang="en-GB" dirty="0" smtClean="0"/>
                        <a:t>P(i,j)</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855861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108005" y="-184437"/>
            <a:ext cx="8569565" cy="1759490"/>
          </a:xfrm>
        </p:spPr>
        <p:txBody>
          <a:bodyPr/>
          <a:lstStyle/>
          <a:p>
            <a:pPr lvl="0"/>
            <a:r>
              <a:rPr lang="de-DE" dirty="0">
                <a:latin typeface="Tw Cen MT" panose="020B0602020104020603" pitchFamily="34" charset="0"/>
              </a:rPr>
              <a:t>NON REDUNDANT FLOODING</a:t>
            </a:r>
          </a:p>
        </p:txBody>
      </p:sp>
      <p:sp>
        <p:nvSpPr>
          <p:cNvPr id="3" name="Text Placeholder 2"/>
          <p:cNvSpPr txBox="1">
            <a:spLocks noGrp="1"/>
          </p:cNvSpPr>
          <p:nvPr>
            <p:ph sz="quarter" idx="13"/>
          </p:nvPr>
        </p:nvSpPr>
        <p:spPr>
          <a:xfrm>
            <a:off x="558581" y="932491"/>
            <a:ext cx="8569049" cy="471543"/>
          </a:xfrm>
        </p:spPr>
        <p:txBody>
          <a:bodyPr anchorCtr="1">
            <a:normAutofit lnSpcReduction="10000"/>
          </a:bodyPr>
          <a:lstStyle/>
          <a:p>
            <a:pPr lvl="0" algn="ctr"/>
            <a:r>
              <a:rPr lang="de-DE" dirty="0">
                <a:latin typeface="Tw Cen MT" panose="020B0602020104020603" pitchFamily="34" charset="0"/>
              </a:rPr>
              <a:t>How it works</a:t>
            </a:r>
          </a:p>
        </p:txBody>
      </p:sp>
      <p:sp>
        <p:nvSpPr>
          <p:cNvPr id="4" name="Flowchart: Connector 3"/>
          <p:cNvSpPr/>
          <p:nvPr/>
        </p:nvSpPr>
        <p:spPr>
          <a:xfrm>
            <a:off x="3096064" y="3376245"/>
            <a:ext cx="759655" cy="787791"/>
          </a:xfrm>
          <a:prstGeom prst="flowChartConnector">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200" b="1" dirty="0"/>
              <a:t>i</a:t>
            </a:r>
          </a:p>
        </p:txBody>
      </p:sp>
      <p:sp>
        <p:nvSpPr>
          <p:cNvPr id="6" name="Flowchart: Connector 5"/>
          <p:cNvSpPr/>
          <p:nvPr/>
        </p:nvSpPr>
        <p:spPr>
          <a:xfrm>
            <a:off x="6344529" y="3376245"/>
            <a:ext cx="773724" cy="787791"/>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3600" dirty="0" smtClean="0"/>
              <a:t>J</a:t>
            </a:r>
            <a:endParaRPr lang="en-GB" sz="3600" dirty="0"/>
          </a:p>
        </p:txBody>
      </p:sp>
      <p:sp>
        <p:nvSpPr>
          <p:cNvPr id="7" name="Cloud 6"/>
          <p:cNvSpPr/>
          <p:nvPr/>
        </p:nvSpPr>
        <p:spPr>
          <a:xfrm>
            <a:off x="815926" y="3179298"/>
            <a:ext cx="1448972"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loud 7"/>
          <p:cNvSpPr/>
          <p:nvPr/>
        </p:nvSpPr>
        <p:spPr>
          <a:xfrm>
            <a:off x="8033824" y="3179298"/>
            <a:ext cx="1448972"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Connector 9"/>
          <p:cNvCxnSpPr>
            <a:stCxn id="7" idx="0"/>
            <a:endCxn id="4" idx="2"/>
          </p:cNvCxnSpPr>
          <p:nvPr/>
        </p:nvCxnSpPr>
        <p:spPr>
          <a:xfrm flipV="1">
            <a:off x="2263691" y="3770141"/>
            <a:ext cx="832373"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Straight Connector 13"/>
          <p:cNvCxnSpPr>
            <a:stCxn id="8" idx="2"/>
            <a:endCxn id="6" idx="6"/>
          </p:cNvCxnSpPr>
          <p:nvPr/>
        </p:nvCxnSpPr>
        <p:spPr>
          <a:xfrm flipH="1" flipV="1">
            <a:off x="7118253" y="3770141"/>
            <a:ext cx="920065"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22" name="Straight Connector 21"/>
          <p:cNvCxnSpPr>
            <a:stCxn id="4" idx="6"/>
          </p:cNvCxnSpPr>
          <p:nvPr/>
        </p:nvCxnSpPr>
        <p:spPr>
          <a:xfrm>
            <a:off x="3855719" y="3770141"/>
            <a:ext cx="2488810" cy="14068"/>
          </a:xfrm>
          <a:prstGeom prst="line">
            <a:avLst/>
          </a:prstGeom>
        </p:spPr>
        <p:style>
          <a:lnRef idx="3">
            <a:schemeClr val="accent3"/>
          </a:lnRef>
          <a:fillRef idx="0">
            <a:schemeClr val="accent3"/>
          </a:fillRef>
          <a:effectRef idx="2">
            <a:schemeClr val="accent3"/>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3118155008"/>
              </p:ext>
            </p:extLst>
          </p:nvPr>
        </p:nvGraphicFramePr>
        <p:xfrm>
          <a:off x="1645934" y="4796554"/>
          <a:ext cx="6766546" cy="1575308"/>
        </p:xfrm>
        <a:graphic>
          <a:graphicData uri="http://schemas.openxmlformats.org/drawingml/2006/table">
            <a:tbl>
              <a:tblPr bandRow="1">
                <a:tableStyleId>{00A15C55-8517-42AA-B614-E9B94910E393}</a:tableStyleId>
              </a:tblPr>
              <a:tblGrid>
                <a:gridCol w="3383273"/>
                <a:gridCol w="3383273"/>
              </a:tblGrid>
              <a:tr h="386994">
                <a:tc>
                  <a:txBody>
                    <a:bodyPr/>
                    <a:lstStyle/>
                    <a:p>
                      <a:r>
                        <a:rPr lang="en-GB" dirty="0" smtClean="0"/>
                        <a:t>S(i)</a:t>
                      </a:r>
                      <a:endParaRPr lang="en-GB" dirty="0"/>
                    </a:p>
                  </a:txBody>
                  <a:tcPr/>
                </a:tc>
                <a:tc>
                  <a:txBody>
                    <a:bodyPr/>
                    <a:lstStyle/>
                    <a:p>
                      <a:endParaRPr lang="en-GB" dirty="0"/>
                    </a:p>
                  </a:txBody>
                  <a:tcPr/>
                </a:tc>
              </a:tr>
              <a:tr h="386994">
                <a:tc>
                  <a:txBody>
                    <a:bodyPr/>
                    <a:lstStyle/>
                    <a:p>
                      <a:r>
                        <a:rPr lang="en-GB" dirty="0" smtClean="0"/>
                        <a:t>R(i)</a:t>
                      </a:r>
                      <a:endParaRPr lang="en-GB" dirty="0"/>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en-GB" dirty="0" smtClean="0"/>
                        <a:t>+{k}</a:t>
                      </a:r>
                    </a:p>
                  </a:txBody>
                  <a:tcPr/>
                </a:tc>
              </a:tr>
              <a:tr h="386994">
                <a:tc>
                  <a:txBody>
                    <a:bodyPr/>
                    <a:lstStyle/>
                    <a:p>
                      <a:r>
                        <a:rPr lang="en-GB" dirty="0" smtClean="0"/>
                        <a:t>L(i)</a:t>
                      </a:r>
                      <a:endParaRPr lang="en-GB" dirty="0"/>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en-GB" dirty="0" smtClean="0"/>
                        <a:t>+{k}</a:t>
                      </a:r>
                    </a:p>
                  </a:txBody>
                  <a:tcPr/>
                </a:tc>
              </a:tr>
              <a:tr h="386994">
                <a:tc>
                  <a:txBody>
                    <a:bodyPr/>
                    <a:lstStyle/>
                    <a:p>
                      <a:r>
                        <a:rPr lang="en-GB" dirty="0" smtClean="0"/>
                        <a:t>P(i,j)</a:t>
                      </a:r>
                      <a:endParaRPr lang="en-GB" dirty="0"/>
                    </a:p>
                  </a:txBody>
                  <a:tcPr/>
                </a:tc>
                <a:tc>
                  <a:txBody>
                    <a:bodyPr/>
                    <a:lstStyle/>
                    <a:p>
                      <a:r>
                        <a:rPr lang="en-GB" dirty="0" smtClean="0"/>
                        <a:t>+{k}</a:t>
                      </a:r>
                      <a:endParaRPr lang="en-GB" dirty="0"/>
                    </a:p>
                  </a:txBody>
                  <a:tcPr/>
                </a:tc>
              </a:tr>
            </a:tbl>
          </a:graphicData>
        </a:graphic>
      </p:graphicFrame>
      <p:sp>
        <p:nvSpPr>
          <p:cNvPr id="15" name="TextBox 14"/>
          <p:cNvSpPr txBox="1"/>
          <p:nvPr/>
        </p:nvSpPr>
        <p:spPr>
          <a:xfrm>
            <a:off x="3315981" y="2835295"/>
            <a:ext cx="386644" cy="646331"/>
          </a:xfrm>
          <a:prstGeom prst="rect">
            <a:avLst/>
          </a:prstGeom>
          <a:noFill/>
        </p:spPr>
        <p:txBody>
          <a:bodyPr wrap="none" rtlCol="0">
            <a:spAutoFit/>
          </a:bodyPr>
          <a:lstStyle/>
          <a:p>
            <a:r>
              <a:rPr lang="en-GB" sz="3600" dirty="0"/>
              <a:t>k</a:t>
            </a:r>
          </a:p>
        </p:txBody>
      </p:sp>
    </p:spTree>
    <p:extLst>
      <p:ext uri="{BB962C8B-B14F-4D97-AF65-F5344CB8AC3E}">
        <p14:creationId xmlns:p14="http://schemas.microsoft.com/office/powerpoint/2010/main" val="2876160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108005" y="-184437"/>
            <a:ext cx="8569565" cy="1759490"/>
          </a:xfrm>
        </p:spPr>
        <p:txBody>
          <a:bodyPr/>
          <a:lstStyle/>
          <a:p>
            <a:pPr lvl="0"/>
            <a:r>
              <a:rPr lang="de-DE" dirty="0">
                <a:latin typeface="Tw Cen MT" panose="020B0602020104020603" pitchFamily="34" charset="0"/>
              </a:rPr>
              <a:t>NON REDUNDANT FLOODING</a:t>
            </a:r>
          </a:p>
        </p:txBody>
      </p:sp>
      <p:sp>
        <p:nvSpPr>
          <p:cNvPr id="3" name="Text Placeholder 2"/>
          <p:cNvSpPr txBox="1">
            <a:spLocks noGrp="1"/>
          </p:cNvSpPr>
          <p:nvPr>
            <p:ph sz="quarter" idx="13"/>
          </p:nvPr>
        </p:nvSpPr>
        <p:spPr>
          <a:xfrm>
            <a:off x="558581" y="932491"/>
            <a:ext cx="8569049" cy="471543"/>
          </a:xfrm>
        </p:spPr>
        <p:txBody>
          <a:bodyPr anchorCtr="1">
            <a:normAutofit lnSpcReduction="10000"/>
          </a:bodyPr>
          <a:lstStyle/>
          <a:p>
            <a:pPr lvl="0" algn="ctr"/>
            <a:r>
              <a:rPr lang="de-DE" dirty="0" smtClean="0">
                <a:latin typeface="Tw Cen MT" panose="020B0602020104020603" pitchFamily="34" charset="0"/>
              </a:rPr>
              <a:t>Subiterartions</a:t>
            </a:r>
            <a:endParaRPr lang="de-DE" dirty="0">
              <a:latin typeface="Tw Cen MT" panose="020B0602020104020603" pitchFamily="34" charset="0"/>
            </a:endParaRPr>
          </a:p>
        </p:txBody>
      </p:sp>
      <p:sp>
        <p:nvSpPr>
          <p:cNvPr id="4" name="Flowchart: Connector 3"/>
          <p:cNvSpPr/>
          <p:nvPr/>
        </p:nvSpPr>
        <p:spPr>
          <a:xfrm>
            <a:off x="3096064" y="2233245"/>
            <a:ext cx="759655" cy="787791"/>
          </a:xfrm>
          <a:prstGeom prst="flowChartConnector">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3200" b="1" dirty="0"/>
              <a:t>i</a:t>
            </a:r>
          </a:p>
        </p:txBody>
      </p:sp>
      <p:sp>
        <p:nvSpPr>
          <p:cNvPr id="6" name="Flowchart: Connector 5"/>
          <p:cNvSpPr/>
          <p:nvPr/>
        </p:nvSpPr>
        <p:spPr>
          <a:xfrm>
            <a:off x="6344529" y="2233245"/>
            <a:ext cx="773724" cy="787791"/>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3600" dirty="0" smtClean="0"/>
              <a:t>J</a:t>
            </a:r>
            <a:endParaRPr lang="en-GB" sz="3600" dirty="0"/>
          </a:p>
        </p:txBody>
      </p:sp>
      <p:sp>
        <p:nvSpPr>
          <p:cNvPr id="7" name="Cloud 6"/>
          <p:cNvSpPr/>
          <p:nvPr/>
        </p:nvSpPr>
        <p:spPr>
          <a:xfrm>
            <a:off x="743478" y="2036298"/>
            <a:ext cx="1593869"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loud 7"/>
          <p:cNvSpPr/>
          <p:nvPr/>
        </p:nvSpPr>
        <p:spPr>
          <a:xfrm>
            <a:off x="8033824" y="2036298"/>
            <a:ext cx="1448972" cy="1181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Connector 9"/>
          <p:cNvCxnSpPr>
            <a:stCxn id="7" idx="0"/>
            <a:endCxn id="4" idx="2"/>
          </p:cNvCxnSpPr>
          <p:nvPr/>
        </p:nvCxnSpPr>
        <p:spPr>
          <a:xfrm flipV="1">
            <a:off x="2336019" y="2627141"/>
            <a:ext cx="760045"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Straight Connector 13"/>
          <p:cNvCxnSpPr>
            <a:stCxn id="8" idx="2"/>
            <a:endCxn id="6" idx="6"/>
          </p:cNvCxnSpPr>
          <p:nvPr/>
        </p:nvCxnSpPr>
        <p:spPr>
          <a:xfrm flipH="1" flipV="1">
            <a:off x="7118253" y="2627141"/>
            <a:ext cx="920065"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22" name="Straight Connector 21"/>
          <p:cNvCxnSpPr>
            <a:stCxn id="4" idx="6"/>
          </p:cNvCxnSpPr>
          <p:nvPr/>
        </p:nvCxnSpPr>
        <p:spPr>
          <a:xfrm>
            <a:off x="3855719" y="2627141"/>
            <a:ext cx="2488810" cy="14068"/>
          </a:xfrm>
          <a:prstGeom prst="line">
            <a:avLst/>
          </a:prstGeom>
        </p:spPr>
        <p:style>
          <a:lnRef idx="3">
            <a:schemeClr val="accent3"/>
          </a:lnRef>
          <a:fillRef idx="0">
            <a:schemeClr val="accent3"/>
          </a:fillRef>
          <a:effectRef idx="2">
            <a:schemeClr val="accent3"/>
          </a:effectRef>
          <a:fontRef idx="minor">
            <a:schemeClr val="tx1"/>
          </a:fontRef>
        </p:style>
      </p:cxnSp>
      <p:sp>
        <p:nvSpPr>
          <p:cNvPr id="15" name="TextBox 14"/>
          <p:cNvSpPr txBox="1"/>
          <p:nvPr/>
        </p:nvSpPr>
        <p:spPr>
          <a:xfrm>
            <a:off x="3315981" y="1692295"/>
            <a:ext cx="386644" cy="646331"/>
          </a:xfrm>
          <a:prstGeom prst="rect">
            <a:avLst/>
          </a:prstGeom>
          <a:noFill/>
        </p:spPr>
        <p:txBody>
          <a:bodyPr wrap="none" rtlCol="0">
            <a:spAutoFit/>
          </a:bodyPr>
          <a:lstStyle/>
          <a:p>
            <a:r>
              <a:rPr lang="en-GB" sz="3600" dirty="0"/>
              <a:t>k</a:t>
            </a:r>
          </a:p>
        </p:txBody>
      </p:sp>
      <p:sp>
        <p:nvSpPr>
          <p:cNvPr id="16" name="Text Placeholder 1"/>
          <p:cNvSpPr txBox="1">
            <a:spLocks/>
          </p:cNvSpPr>
          <p:nvPr/>
        </p:nvSpPr>
        <p:spPr>
          <a:xfrm>
            <a:off x="815599" y="3217985"/>
            <a:ext cx="8569049" cy="3774444"/>
          </a:xfrm>
          <a:prstGeom prst="rect">
            <a:avLst/>
          </a:prstGeom>
        </p:spPr>
        <p:txBody>
          <a:bodyPr vert="horz" lIns="91440" tIns="45720" rIns="91440" bIns="45720" rtlCol="0">
            <a:normAutofit/>
          </a:bodyPr>
          <a:lstStyle>
            <a:lvl1pPr marL="251986" indent="-251986" algn="l" defTabSz="1007943" rtl="0" eaLnBrk="1" latinLnBrk="0" hangingPunct="1">
              <a:lnSpc>
                <a:spcPct val="120000"/>
              </a:lnSpc>
              <a:spcBef>
                <a:spcPts val="1102"/>
              </a:spcBef>
              <a:buClr>
                <a:schemeClr val="tx1"/>
              </a:buClr>
              <a:buFont typeface="Arial" panose="020B0604020202020204" pitchFamily="34" charset="0"/>
              <a:buChar char="•"/>
              <a:defRPr sz="2205"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755957" indent="-251986" algn="l" defTabSz="1007943" rtl="0" eaLnBrk="1" latinLnBrk="0" hangingPunct="1">
              <a:lnSpc>
                <a:spcPct val="120000"/>
              </a:lnSpc>
              <a:spcBef>
                <a:spcPts val="551"/>
              </a:spcBef>
              <a:buClr>
                <a:schemeClr val="tx1"/>
              </a:buClr>
              <a:buFont typeface="Arial" panose="020B0604020202020204" pitchFamily="34" charset="0"/>
              <a:buChar char="•"/>
              <a:defRPr sz="1984"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259929" indent="-251986" algn="l" defTabSz="1007943" rtl="0" eaLnBrk="1" latinLnBrk="0" hangingPunct="1">
              <a:lnSpc>
                <a:spcPct val="120000"/>
              </a:lnSpc>
              <a:spcBef>
                <a:spcPts val="551"/>
              </a:spcBef>
              <a:buClr>
                <a:schemeClr val="tx1"/>
              </a:buClr>
              <a:buFont typeface="Arial" panose="020B0604020202020204" pitchFamily="34" charset="0"/>
              <a:buChar char="•"/>
              <a:defRPr sz="1764"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763900"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267872"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771844"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3275815"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779787"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4283758"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a:lstStyle>
          <a:p>
            <a:r>
              <a:rPr lang="de-DE" sz="2200" dirty="0" smtClean="0">
                <a:latin typeface="Tw Cen MT" panose="020B0602020104020603" pitchFamily="34" charset="0"/>
              </a:rPr>
              <a:t>Exchange L(i,j) between nodes</a:t>
            </a:r>
          </a:p>
          <a:p>
            <a:r>
              <a:rPr lang="de-DE" sz="2200" dirty="0" smtClean="0">
                <a:latin typeface="Tw Cen MT" panose="020B0602020104020603" pitchFamily="34" charset="0"/>
              </a:rPr>
              <a:t>Add the l(i,j) to p(j,i)</a:t>
            </a:r>
          </a:p>
          <a:p>
            <a:r>
              <a:rPr lang="en-GB" sz="2000" dirty="0"/>
              <a:t>k </a:t>
            </a:r>
            <a:r>
              <a:rPr lang="en-GB" sz="2000" dirty="0" smtClean="0"/>
              <a:t>from set </a:t>
            </a:r>
            <a:r>
              <a:rPr lang="en-GB" sz="2000" dirty="0"/>
              <a:t>P(i, j)\(R(i) U S(i))</a:t>
            </a:r>
            <a:endParaRPr lang="de-DE" sz="2200" dirty="0">
              <a:latin typeface="Tw Cen MT" panose="020B0602020104020603" pitchFamily="34" charset="0"/>
            </a:endParaRPr>
          </a:p>
        </p:txBody>
      </p:sp>
    </p:spTree>
    <p:extLst>
      <p:ext uri="{BB962C8B-B14F-4D97-AF65-F5344CB8AC3E}">
        <p14:creationId xmlns:p14="http://schemas.microsoft.com/office/powerpoint/2010/main" val="515644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p:nvPr>
        </p:nvSpPr>
        <p:spPr>
          <a:xfrm>
            <a:off x="755529" y="0"/>
            <a:ext cx="8569565" cy="1759490"/>
          </a:xfrm>
        </p:spPr>
        <p:txBody>
          <a:bodyPr/>
          <a:lstStyle/>
          <a:p>
            <a:pPr lvl="0"/>
            <a:r>
              <a:rPr lang="de-DE" dirty="0">
                <a:latin typeface="Tw Cen MT" panose="020B0602020104020603" pitchFamily="34" charset="0"/>
              </a:rPr>
              <a:t>NON REDUNDANT FLOODING</a:t>
            </a:r>
          </a:p>
        </p:txBody>
      </p:sp>
      <p:sp>
        <p:nvSpPr>
          <p:cNvPr id="3" name="Text Placeholder 2"/>
          <p:cNvSpPr txBox="1">
            <a:spLocks noGrp="1"/>
          </p:cNvSpPr>
          <p:nvPr>
            <p:ph sz="quarter" idx="13"/>
          </p:nvPr>
        </p:nvSpPr>
        <p:spPr>
          <a:xfrm>
            <a:off x="530446" y="1203541"/>
            <a:ext cx="8569049" cy="555949"/>
          </a:xfrm>
        </p:spPr>
        <p:txBody>
          <a:bodyPr anchorCtr="1"/>
          <a:lstStyle/>
          <a:p>
            <a:pPr lvl="0" algn="ctr"/>
            <a:r>
              <a:rPr lang="de-DE" dirty="0">
                <a:latin typeface="Tw Cen MT" panose="020B0602020104020603" pitchFamily="34" charset="0"/>
              </a:rPr>
              <a:t>Time Complexity</a:t>
            </a:r>
          </a:p>
        </p:txBody>
      </p:sp>
      <p:sp>
        <p:nvSpPr>
          <p:cNvPr id="4" name="Text Placeholder 1"/>
          <p:cNvSpPr txBox="1">
            <a:spLocks/>
          </p:cNvSpPr>
          <p:nvPr/>
        </p:nvSpPr>
        <p:spPr>
          <a:xfrm>
            <a:off x="756045" y="2317652"/>
            <a:ext cx="8569049" cy="3774444"/>
          </a:xfrm>
          <a:prstGeom prst="rect">
            <a:avLst/>
          </a:prstGeom>
        </p:spPr>
        <p:txBody>
          <a:bodyPr vert="horz" lIns="91440" tIns="45720" rIns="91440" bIns="45720" rtlCol="0">
            <a:normAutofit/>
          </a:bodyPr>
          <a:lstStyle>
            <a:lvl1pPr marL="251986" indent="-251986" algn="l" defTabSz="1007943" rtl="0" eaLnBrk="1" latinLnBrk="0" hangingPunct="1">
              <a:lnSpc>
                <a:spcPct val="120000"/>
              </a:lnSpc>
              <a:spcBef>
                <a:spcPts val="1102"/>
              </a:spcBef>
              <a:buClr>
                <a:schemeClr val="tx1"/>
              </a:buClr>
              <a:buFont typeface="Arial" panose="020B0604020202020204" pitchFamily="34" charset="0"/>
              <a:buChar char="•"/>
              <a:defRPr sz="2205"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755957" indent="-251986" algn="l" defTabSz="1007943" rtl="0" eaLnBrk="1" latinLnBrk="0" hangingPunct="1">
              <a:lnSpc>
                <a:spcPct val="120000"/>
              </a:lnSpc>
              <a:spcBef>
                <a:spcPts val="551"/>
              </a:spcBef>
              <a:buClr>
                <a:schemeClr val="tx1"/>
              </a:buClr>
              <a:buFont typeface="Arial" panose="020B0604020202020204" pitchFamily="34" charset="0"/>
              <a:buChar char="•"/>
              <a:defRPr sz="1984"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259929" indent="-251986" algn="l" defTabSz="1007943" rtl="0" eaLnBrk="1" latinLnBrk="0" hangingPunct="1">
              <a:lnSpc>
                <a:spcPct val="120000"/>
              </a:lnSpc>
              <a:spcBef>
                <a:spcPts val="551"/>
              </a:spcBef>
              <a:buClr>
                <a:schemeClr val="tx1"/>
              </a:buClr>
              <a:buFont typeface="Arial" panose="020B0604020202020204" pitchFamily="34" charset="0"/>
              <a:buChar char="•"/>
              <a:defRPr sz="1764"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763900"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267872"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771844"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3275815"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779787"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4283758" indent="-251986" algn="l" defTabSz="1007943" rtl="0" eaLnBrk="1" latinLnBrk="0" hangingPunct="1">
              <a:lnSpc>
                <a:spcPct val="120000"/>
              </a:lnSpc>
              <a:spcBef>
                <a:spcPts val="551"/>
              </a:spcBef>
              <a:buClr>
                <a:schemeClr val="tx1"/>
              </a:buClr>
              <a:buFont typeface="Arial" panose="020B0604020202020204" pitchFamily="34" charset="0"/>
              <a:buChar char="•"/>
              <a:defRPr sz="1543"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a:lstStyle>
          <a:p>
            <a:r>
              <a:rPr lang="en-GB" sz="2000" dirty="0" smtClean="0"/>
              <a:t>Cannot be greater than (n </a:t>
            </a:r>
            <a:r>
              <a:rPr lang="en-GB" sz="2000" dirty="0"/>
              <a:t>+ m - 2) </a:t>
            </a:r>
            <a:r>
              <a:rPr lang="en-GB" sz="2000" dirty="0" smtClean="0"/>
              <a:t>T</a:t>
            </a:r>
          </a:p>
          <a:p>
            <a:r>
              <a:rPr lang="en-US" sz="2000" dirty="0" smtClean="0">
                <a:latin typeface="Tw Cen MT" panose="020B0602020104020603" pitchFamily="34" charset="0"/>
              </a:rPr>
              <a:t>I.e.. </a:t>
            </a:r>
          </a:p>
          <a:p>
            <a:r>
              <a:rPr lang="en-US" sz="2000" dirty="0" smtClean="0">
                <a:latin typeface="Tw Cen MT" panose="020B0602020104020603" pitchFamily="34" charset="0"/>
              </a:rPr>
              <a:t>In simple terms it will take at least </a:t>
            </a:r>
            <a:r>
              <a:rPr lang="pl-PL" sz="2000" dirty="0" smtClean="0"/>
              <a:t>U </a:t>
            </a:r>
            <a:r>
              <a:rPr lang="en-US" sz="2000" dirty="0" smtClean="0"/>
              <a:t>&gt;=</a:t>
            </a:r>
            <a:r>
              <a:rPr lang="pl-PL" sz="2000" dirty="0" smtClean="0"/>
              <a:t> </a:t>
            </a:r>
            <a:r>
              <a:rPr lang="pl-PL" sz="2000" dirty="0"/>
              <a:t>I L(i, j)I + 1</a:t>
            </a:r>
            <a:endParaRPr lang="de-DE" sz="2200" dirty="0">
              <a:latin typeface="Tw Cen MT" panose="020B0602020104020603"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8389" y="2963031"/>
            <a:ext cx="2182119" cy="385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3" name="Title 2"/>
          <p:cNvSpPr txBox="1">
            <a:spLocks noGrp="1"/>
          </p:cNvSpPr>
          <p:nvPr>
            <p:ph type="title"/>
          </p:nvPr>
        </p:nvSpPr>
        <p:spPr>
          <a:xfrm>
            <a:off x="755531" y="-80198"/>
            <a:ext cx="8569565" cy="1759490"/>
          </a:xfrm>
        </p:spPr>
        <p:txBody>
          <a:bodyPr/>
          <a:lstStyle/>
          <a:p>
            <a:pPr lvl="0"/>
            <a:r>
              <a:rPr lang="de-DE" dirty="0">
                <a:latin typeface="Tw Cen MT" panose="020B0602020104020603" pitchFamily="34" charset="0"/>
              </a:rPr>
              <a:t>NON REDUNDANT FLOODING</a:t>
            </a:r>
          </a:p>
        </p:txBody>
      </p:sp>
      <p:sp>
        <p:nvSpPr>
          <p:cNvPr id="2" name="Text Placeholder 1"/>
          <p:cNvSpPr txBox="1">
            <a:spLocks noGrp="1"/>
          </p:cNvSpPr>
          <p:nvPr>
            <p:ph sz="quarter" idx="13"/>
          </p:nvPr>
        </p:nvSpPr>
        <p:spPr>
          <a:xfrm>
            <a:off x="755529" y="1847282"/>
            <a:ext cx="8569049" cy="4173690"/>
          </a:xfrm>
        </p:spPr>
        <p:txBody>
          <a:bodyPr>
            <a:normAutofit fontScale="92500" lnSpcReduction="10000"/>
          </a:bodyPr>
          <a:lstStyle/>
          <a:p>
            <a:pPr lvl="0"/>
            <a:r>
              <a:rPr lang="de-DE" sz="2200" dirty="0">
                <a:latin typeface="Tw Cen MT" panose="020B0602020104020603" pitchFamily="34" charset="0"/>
              </a:rPr>
              <a:t>The signaling complexity and the trasmission complexity are the sums, over both direction so all links, of the time each direction of the link is used for signaling and message trasmission, respectively, in completing concurrent broadcast.</a:t>
            </a:r>
          </a:p>
          <a:p>
            <a:pPr lvl="0"/>
            <a:r>
              <a:rPr lang="de-DE" sz="2200" dirty="0">
                <a:latin typeface="Tw Cen MT" panose="020B0602020104020603" pitchFamily="34" charset="0"/>
              </a:rPr>
              <a:t>Each message arrives exactly once at each of n-1 nodes at which it does not reside at time 0. The trasmission complexity is therefore (</a:t>
            </a:r>
            <a:r>
              <a:rPr lang="de-DE" sz="2200" dirty="0" smtClean="0">
                <a:latin typeface="Tw Cen MT" panose="020B0602020104020603" pitchFamily="34" charset="0"/>
              </a:rPr>
              <a:t>n-1)nB/r</a:t>
            </a:r>
            <a:r>
              <a:rPr lang="de-DE" sz="2200" dirty="0">
                <a:latin typeface="Tw Cen MT" panose="020B0602020104020603" pitchFamily="34" charset="0"/>
              </a:rPr>
              <a:t>. Each node i sends exactly n-1 signals to request the trasmission of messages already residing at some neighbor. For each of n-1 messages that each node receives, the node sends a signal to each neighbor other than the one from which it received the message.</a:t>
            </a:r>
          </a:p>
        </p:txBody>
      </p:sp>
      <p:sp>
        <p:nvSpPr>
          <p:cNvPr id="4" name="Text Placeholder 3"/>
          <p:cNvSpPr txBox="1">
            <a:spLocks noGrp="1"/>
          </p:cNvSpPr>
          <p:nvPr>
            <p:ph type="body" idx="4294967295"/>
          </p:nvPr>
        </p:nvSpPr>
        <p:spPr>
          <a:xfrm>
            <a:off x="647113" y="1180817"/>
            <a:ext cx="8280400" cy="498475"/>
          </a:xfrm>
        </p:spPr>
        <p:txBody>
          <a:bodyPr anchorCtr="1"/>
          <a:lstStyle/>
          <a:p>
            <a:pPr lvl="0" algn="ctr"/>
            <a:r>
              <a:rPr lang="de-DE" dirty="0">
                <a:latin typeface="Tw Cen MT" panose="020B0602020104020603" pitchFamily="34" charset="0"/>
              </a:rPr>
              <a:t>Communication Complexity 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3" name="Title 2"/>
          <p:cNvSpPr txBox="1">
            <a:spLocks noGrp="1"/>
          </p:cNvSpPr>
          <p:nvPr>
            <p:ph type="title"/>
          </p:nvPr>
        </p:nvSpPr>
        <p:spPr>
          <a:xfrm>
            <a:off x="910275" y="183327"/>
            <a:ext cx="8569565" cy="1759490"/>
          </a:xfrm>
        </p:spPr>
        <p:txBody>
          <a:bodyPr/>
          <a:lstStyle/>
          <a:p>
            <a:pPr lvl="0"/>
            <a:r>
              <a:rPr lang="de-DE" dirty="0">
                <a:latin typeface="Tw Cen MT" panose="020B0602020104020603" pitchFamily="34" charset="0"/>
              </a:rPr>
              <a:t>NON REDUNDANT FLOODING</a:t>
            </a:r>
          </a:p>
        </p:txBody>
      </p:sp>
      <p:sp>
        <p:nvSpPr>
          <p:cNvPr id="2" name="Text Placeholder 1"/>
          <p:cNvSpPr txBox="1">
            <a:spLocks noGrp="1"/>
          </p:cNvSpPr>
          <p:nvPr>
            <p:ph sz="quarter" idx="13"/>
          </p:nvPr>
        </p:nvSpPr>
        <p:spPr/>
        <p:txBody>
          <a:bodyPr/>
          <a:lstStyle/>
          <a:p>
            <a:pPr lvl="0"/>
            <a:r>
              <a:rPr lang="de-DE" sz="2200" dirty="0">
                <a:latin typeface="Tw Cen MT" panose="020B0602020104020603" pitchFamily="34" charset="0"/>
              </a:rPr>
              <a:t>Each node signals its own identity to each neghbor in the first subiteration. Therefore, each node i sends exaclty </a:t>
            </a:r>
            <a:endParaRPr lang="de-DE" sz="2200" dirty="0" smtClean="0">
              <a:latin typeface="Tw Cen MT" panose="020B0602020104020603" pitchFamily="34" charset="0"/>
            </a:endParaRPr>
          </a:p>
          <a:p>
            <a:pPr lvl="0"/>
            <a:endParaRPr lang="de-DE" sz="2200" dirty="0" smtClean="0">
              <a:latin typeface="Tw Cen MT" panose="020B0602020104020603" pitchFamily="34" charset="0"/>
            </a:endParaRPr>
          </a:p>
          <a:p>
            <a:pPr lvl="0"/>
            <a:r>
              <a:rPr lang="de-DE" sz="2200" dirty="0" smtClean="0">
                <a:latin typeface="Tw Cen MT" panose="020B0602020104020603" pitchFamily="34" charset="0"/>
              </a:rPr>
              <a:t>signals</a:t>
            </a:r>
            <a:r>
              <a:rPr lang="de-DE" sz="2200" dirty="0">
                <a:latin typeface="Tw Cen MT" panose="020B0602020104020603" pitchFamily="34" charset="0"/>
              </a:rPr>
              <a:t>, and the total number of signal </a:t>
            </a:r>
            <a:r>
              <a:rPr lang="de-DE" sz="2200" dirty="0" smtClean="0">
                <a:latin typeface="Tw Cen MT" panose="020B0602020104020603" pitchFamily="34" charset="0"/>
              </a:rPr>
              <a:t>is   </a:t>
            </a:r>
            <a:endParaRPr lang="de-DE" sz="2200" dirty="0">
              <a:latin typeface="Tw Cen MT" panose="020B0602020104020603" pitchFamily="34" charset="0"/>
            </a:endParaRPr>
          </a:p>
        </p:txBody>
      </p:sp>
      <p:sp>
        <p:nvSpPr>
          <p:cNvPr id="4" name="Text Placeholder 3"/>
          <p:cNvSpPr txBox="1">
            <a:spLocks noGrp="1"/>
          </p:cNvSpPr>
          <p:nvPr>
            <p:ph type="body" idx="4294967295"/>
          </p:nvPr>
        </p:nvSpPr>
        <p:spPr>
          <a:xfrm>
            <a:off x="755529" y="1444342"/>
            <a:ext cx="8280400" cy="498475"/>
          </a:xfrm>
        </p:spPr>
        <p:txBody>
          <a:bodyPr anchorCtr="1"/>
          <a:lstStyle/>
          <a:p>
            <a:pPr lvl="0" algn="ctr"/>
            <a:r>
              <a:rPr lang="de-DE" dirty="0">
                <a:latin typeface="Tw Cen MT" panose="020B0602020104020603" pitchFamily="34" charset="0"/>
              </a:rPr>
              <a:t>Communication Complexity II</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419" y="4785952"/>
            <a:ext cx="3456619" cy="517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8457" y="3705746"/>
            <a:ext cx="4968036" cy="43491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6493" y="3705235"/>
            <a:ext cx="2385514" cy="4142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3" name="Title 2"/>
          <p:cNvSpPr txBox="1">
            <a:spLocks noGrp="1"/>
          </p:cNvSpPr>
          <p:nvPr>
            <p:ph type="title"/>
          </p:nvPr>
        </p:nvSpPr>
        <p:spPr>
          <a:xfrm>
            <a:off x="1050952" y="137743"/>
            <a:ext cx="8569565" cy="1759490"/>
          </a:xfrm>
        </p:spPr>
        <p:txBody>
          <a:bodyPr/>
          <a:lstStyle/>
          <a:p>
            <a:pPr lvl="0"/>
            <a:r>
              <a:rPr lang="de-DE" dirty="0">
                <a:latin typeface="Tw Cen MT" panose="020B0602020104020603" pitchFamily="34" charset="0"/>
              </a:rPr>
              <a:t>ALL-TO-ALL BROADCAST IN A TREE</a:t>
            </a:r>
          </a:p>
        </p:txBody>
      </p:sp>
      <p:sp>
        <p:nvSpPr>
          <p:cNvPr id="2" name="Text Placeholder 1"/>
          <p:cNvSpPr txBox="1">
            <a:spLocks noGrp="1"/>
          </p:cNvSpPr>
          <p:nvPr>
            <p:ph sz="quarter" idx="13"/>
          </p:nvPr>
        </p:nvSpPr>
        <p:spPr>
          <a:xfrm>
            <a:off x="755529" y="2101282"/>
            <a:ext cx="8569049" cy="3774444"/>
          </a:xfrm>
        </p:spPr>
        <p:txBody>
          <a:bodyPr>
            <a:normAutofit fontScale="92500" lnSpcReduction="10000"/>
          </a:bodyPr>
          <a:lstStyle/>
          <a:p>
            <a:pPr lvl="0"/>
            <a:r>
              <a:rPr lang="de-DE" sz="2200" dirty="0">
                <a:latin typeface="Tw Cen MT" panose="020B0602020104020603" pitchFamily="34" charset="0"/>
              </a:rPr>
              <a:t>Here, there is a unique path between any two nodes and e = n – 1. The flooding procedure and the nonreduntant flooding procedure both transmit each message exactly once across each link of the tree network, and the signaling in the latter procedure is superfluous.  So we will consider the normale flooding.</a:t>
            </a:r>
          </a:p>
          <a:p>
            <a:pPr lvl="0"/>
            <a:r>
              <a:rPr lang="de-DE" sz="2200" dirty="0">
                <a:latin typeface="Tw Cen MT" panose="020B0602020104020603" pitchFamily="34" charset="0"/>
              </a:rPr>
              <a:t>By the Theorem 1, the time complexity of the procedure does not exceed (2n – 2)T. But in a tree some node must </a:t>
            </a:r>
            <a:r>
              <a:rPr lang="de-DE" sz="2200" dirty="0" smtClean="0">
                <a:latin typeface="Tw Cen MT" panose="020B0602020104020603" pitchFamily="34" charset="0"/>
              </a:rPr>
              <a:t>exactly have </a:t>
            </a:r>
            <a:r>
              <a:rPr lang="de-DE" sz="2200" dirty="0">
                <a:latin typeface="Tw Cen MT" panose="020B0602020104020603" pitchFamily="34" charset="0"/>
              </a:rPr>
              <a:t>one neighbor, so the time complexity of any procedure for all-to-all broadcast must be at least (n-1)T.</a:t>
            </a:r>
          </a:p>
        </p:txBody>
      </p:sp>
      <p:sp>
        <p:nvSpPr>
          <p:cNvPr id="4" name="Text Placeholder 3"/>
          <p:cNvSpPr txBox="1">
            <a:spLocks noGrp="1"/>
          </p:cNvSpPr>
          <p:nvPr>
            <p:ph type="body" idx="4294967295"/>
          </p:nvPr>
        </p:nvSpPr>
        <p:spPr>
          <a:xfrm>
            <a:off x="899853" y="1505545"/>
            <a:ext cx="8280400" cy="498475"/>
          </a:xfrm>
        </p:spPr>
        <p:txBody>
          <a:bodyPr anchorCtr="1"/>
          <a:lstStyle/>
          <a:p>
            <a:pPr lvl="0" algn="ctr"/>
            <a:r>
              <a:rPr lang="de-DE" dirty="0">
                <a:latin typeface="Tw Cen MT" panose="020B0602020104020603" pitchFamily="34" charset="0"/>
              </a:rPr>
              <a:t>How it works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31" y="46802"/>
            <a:ext cx="8569565" cy="1759490"/>
          </a:xfrm>
        </p:spPr>
        <p:txBody>
          <a:bodyPr/>
          <a:lstStyle/>
          <a:p>
            <a:r>
              <a:rPr lang="en-US" dirty="0" smtClean="0"/>
              <a:t>Conclusion</a:t>
            </a:r>
            <a:endParaRPr lang="en-GB" dirty="0"/>
          </a:p>
        </p:txBody>
      </p:sp>
      <p:sp>
        <p:nvSpPr>
          <p:cNvPr id="3" name="Content Placeholder 2"/>
          <p:cNvSpPr>
            <a:spLocks noGrp="1"/>
          </p:cNvSpPr>
          <p:nvPr>
            <p:ph sz="quarter" idx="13"/>
          </p:nvPr>
        </p:nvSpPr>
        <p:spPr>
          <a:xfrm>
            <a:off x="755531" y="1297078"/>
            <a:ext cx="8569049" cy="4734053"/>
          </a:xfrm>
        </p:spPr>
        <p:txBody>
          <a:bodyPr>
            <a:normAutofit lnSpcReduction="10000"/>
          </a:bodyPr>
          <a:lstStyle/>
          <a:p>
            <a:r>
              <a:rPr lang="en-US" dirty="0" smtClean="0"/>
              <a:t>Flooding is a simple and robust procedure for the dissemination of  a distributed database by concurrent broadcasting. A need for such information dissemination arises in the context of adapting routing in communications network.</a:t>
            </a:r>
          </a:p>
          <a:p>
            <a:r>
              <a:rPr lang="en-US" dirty="0" smtClean="0"/>
              <a:t>Non REDUNDANT FLOODING ELIMINATES REDUNDANT MESSAGE RECEIPTS FROM THE FLOODING PROCESS BY REAL-TIME SIGNALING BETWEEN NEIGHBORS CONCERNING MESSAGES </a:t>
            </a:r>
            <a:r>
              <a:rPr lang="en-GB" dirty="0"/>
              <a:t>The relative </a:t>
            </a:r>
            <a:r>
              <a:rPr lang="en-US" dirty="0"/>
              <a:t>RESIDING AT </a:t>
            </a:r>
            <a:r>
              <a:rPr lang="en-US" dirty="0" smtClean="0"/>
              <a:t>EACH. The relative </a:t>
            </a:r>
            <a:r>
              <a:rPr lang="en-GB" dirty="0" smtClean="0"/>
              <a:t>advantage </a:t>
            </a:r>
            <a:r>
              <a:rPr lang="en-GB" dirty="0"/>
              <a:t>of </a:t>
            </a:r>
            <a:r>
              <a:rPr lang="en-GB" dirty="0" smtClean="0"/>
              <a:t>this procedure </a:t>
            </a:r>
            <a:r>
              <a:rPr lang="en-GB" dirty="0"/>
              <a:t>over the flooding procedure in terms </a:t>
            </a:r>
            <a:r>
              <a:rPr lang="en-GB" dirty="0" smtClean="0"/>
              <a:t>of communication complexity </a:t>
            </a:r>
            <a:r>
              <a:rPr lang="en-GB" dirty="0"/>
              <a:t>is greater for networks that </a:t>
            </a:r>
            <a:r>
              <a:rPr lang="en-GB" dirty="0" smtClean="0"/>
              <a:t>are denser and have longer messages.</a:t>
            </a:r>
            <a:r>
              <a:rPr lang="en-US" dirty="0" smtClean="0"/>
              <a:t> </a:t>
            </a:r>
          </a:p>
          <a:p>
            <a:pPr marL="0" indent="0">
              <a:buNone/>
            </a:pPr>
            <a:endParaRPr lang="en-GB" dirty="0"/>
          </a:p>
        </p:txBody>
      </p:sp>
    </p:spTree>
    <p:extLst>
      <p:ext uri="{BB962C8B-B14F-4D97-AF65-F5344CB8AC3E}">
        <p14:creationId xmlns:p14="http://schemas.microsoft.com/office/powerpoint/2010/main" val="2188214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spAutoFit/>
          </a:bodyPr>
          <a:lstStyle/>
          <a:p>
            <a:pPr lvl="0"/>
            <a:r>
              <a:rPr lang="de-DE" dirty="0">
                <a:latin typeface="Tw Cen MT" panose="020B0602020104020603" pitchFamily="34" charset="0"/>
              </a:rPr>
              <a:t>Agenda</a:t>
            </a:r>
          </a:p>
        </p:txBody>
      </p:sp>
      <p:sp>
        <p:nvSpPr>
          <p:cNvPr id="3" name="Text Placeholder 2"/>
          <p:cNvSpPr txBox="1">
            <a:spLocks noGrp="1"/>
          </p:cNvSpPr>
          <p:nvPr>
            <p:ph sz="quarter" idx="13"/>
          </p:nvPr>
        </p:nvSpPr>
        <p:spPr/>
        <p:txBody>
          <a:bodyPr/>
          <a:lstStyle/>
          <a:p>
            <a:pPr lvl="0">
              <a:buSzPct val="45000"/>
              <a:buFont typeface="StarSymbol"/>
              <a:buChar char="●"/>
            </a:pPr>
            <a:r>
              <a:rPr lang="de-DE" dirty="0"/>
              <a:t>Introduction</a:t>
            </a:r>
          </a:p>
          <a:p>
            <a:pPr lvl="0">
              <a:buSzPct val="45000"/>
              <a:buFont typeface="StarSymbol"/>
              <a:buChar char="●"/>
            </a:pPr>
            <a:r>
              <a:rPr lang="de-DE" dirty="0"/>
              <a:t>Flooding</a:t>
            </a:r>
          </a:p>
          <a:p>
            <a:pPr lvl="0">
              <a:buSzPct val="45000"/>
              <a:buFont typeface="StarSymbol"/>
              <a:buChar char="●"/>
            </a:pPr>
            <a:r>
              <a:rPr lang="de-DE" dirty="0"/>
              <a:t>Non Redundant Flooding</a:t>
            </a:r>
          </a:p>
          <a:p>
            <a:pPr lvl="0">
              <a:buSzPct val="45000"/>
              <a:buFont typeface="StarSymbol"/>
              <a:buChar char="●"/>
            </a:pPr>
            <a:r>
              <a:rPr lang="de-DE" dirty="0"/>
              <a:t>All-to-all Broadcast in a Tree</a:t>
            </a:r>
          </a:p>
          <a:p>
            <a:pPr lvl="0">
              <a:buSzPct val="45000"/>
              <a:buFont typeface="StarSymbol"/>
              <a:buChar char="●"/>
            </a:pPr>
            <a:r>
              <a:rPr lang="de-DE" dirty="0"/>
              <a:t>Conclusion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13" y="175365"/>
            <a:ext cx="8569565" cy="1759490"/>
          </a:xfrm>
        </p:spPr>
        <p:txBody>
          <a:bodyPr/>
          <a:lstStyle/>
          <a:p>
            <a:r>
              <a:rPr lang="en-US" dirty="0"/>
              <a:t>Conclusion</a:t>
            </a:r>
            <a:endParaRPr lang="en-GB" dirty="0"/>
          </a:p>
        </p:txBody>
      </p:sp>
      <p:sp>
        <p:nvSpPr>
          <p:cNvPr id="3" name="Content Placeholder 2"/>
          <p:cNvSpPr>
            <a:spLocks noGrp="1"/>
          </p:cNvSpPr>
          <p:nvPr>
            <p:ph sz="quarter" idx="13"/>
          </p:nvPr>
        </p:nvSpPr>
        <p:spPr>
          <a:xfrm>
            <a:off x="755529" y="1593282"/>
            <a:ext cx="8569049" cy="3774444"/>
          </a:xfrm>
        </p:spPr>
        <p:txBody>
          <a:bodyPr/>
          <a:lstStyle/>
          <a:p>
            <a:r>
              <a:rPr lang="en-GB" dirty="0"/>
              <a:t>All-to-all broadcast in a tree is shown to be </a:t>
            </a:r>
            <a:r>
              <a:rPr lang="en-GB" dirty="0" smtClean="0"/>
              <a:t>attractive in </a:t>
            </a:r>
            <a:r>
              <a:rPr lang="en-GB" dirty="0"/>
              <a:t>terms of its time complexity, its communication </a:t>
            </a:r>
            <a:r>
              <a:rPr lang="en-GB" dirty="0" smtClean="0"/>
              <a:t>complexity, and </a:t>
            </a:r>
            <a:r>
              <a:rPr lang="en-GB" dirty="0"/>
              <a:t>its giving each node the ability to </a:t>
            </a:r>
            <a:r>
              <a:rPr lang="en-GB" dirty="0" smtClean="0"/>
              <a:t>recognize when it has </a:t>
            </a:r>
            <a:r>
              <a:rPr lang="en-GB" dirty="0"/>
              <a:t>received all the messages without knowing </a:t>
            </a:r>
            <a:r>
              <a:rPr lang="en-GB" dirty="0" smtClean="0"/>
              <a:t>the number </a:t>
            </a:r>
            <a:r>
              <a:rPr lang="en-GB" dirty="0"/>
              <a:t>of nodes.</a:t>
            </a:r>
          </a:p>
        </p:txBody>
      </p:sp>
    </p:spTree>
    <p:extLst>
      <p:ext uri="{BB962C8B-B14F-4D97-AF65-F5344CB8AC3E}">
        <p14:creationId xmlns:p14="http://schemas.microsoft.com/office/powerpoint/2010/main" val="1869768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13" y="0"/>
            <a:ext cx="8569565" cy="1759490"/>
          </a:xfrm>
        </p:spPr>
        <p:txBody>
          <a:bodyPr/>
          <a:lstStyle/>
          <a:p>
            <a:r>
              <a:rPr lang="en-US" dirty="0" smtClean="0"/>
              <a:t>References</a:t>
            </a:r>
            <a:endParaRPr lang="en-GB" dirty="0"/>
          </a:p>
        </p:txBody>
      </p:sp>
      <p:sp>
        <p:nvSpPr>
          <p:cNvPr id="3" name="Content Placeholder 2"/>
          <p:cNvSpPr>
            <a:spLocks noGrp="1"/>
          </p:cNvSpPr>
          <p:nvPr>
            <p:ph sz="quarter" idx="13"/>
          </p:nvPr>
        </p:nvSpPr>
        <p:spPr>
          <a:xfrm>
            <a:off x="755529" y="1212282"/>
            <a:ext cx="8569049" cy="3774444"/>
          </a:xfrm>
        </p:spPr>
        <p:txBody>
          <a:bodyPr/>
          <a:lstStyle/>
          <a:p>
            <a:r>
              <a:rPr lang="en-GB" dirty="0">
                <a:latin typeface="Times New Roman" panose="02020603050405020304" pitchFamily="18" charset="0"/>
                <a:cs typeface="Times New Roman" panose="02020603050405020304" pitchFamily="18" charset="0"/>
                <a:hlinkClick r:id="rId2"/>
              </a:rPr>
              <a:t>http://</a:t>
            </a:r>
            <a:r>
              <a:rPr lang="en-GB" dirty="0" smtClean="0">
                <a:latin typeface="Times New Roman" panose="02020603050405020304" pitchFamily="18" charset="0"/>
                <a:cs typeface="Times New Roman" panose="02020603050405020304" pitchFamily="18" charset="0"/>
                <a:hlinkClick r:id="rId2"/>
              </a:rPr>
              <a:t>ieeexplore.ieee.org/stamp/stamp.jsp?arnumber=1701926</a:t>
            </a:r>
            <a:endParaRPr lang="en-GB" dirty="0" smtClean="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51121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p:nvPr>
        </p:nvSpPr>
        <p:spPr>
          <a:xfrm>
            <a:off x="755531" y="46802"/>
            <a:ext cx="8569565" cy="1759490"/>
          </a:xfrm>
        </p:spPr>
        <p:txBody>
          <a:bodyPr/>
          <a:lstStyle/>
          <a:p>
            <a:pPr lvl="0"/>
            <a:r>
              <a:rPr lang="de-DE" dirty="0">
                <a:latin typeface="Tw Cen MT" panose="020B0602020104020603" pitchFamily="34" charset="0"/>
              </a:rPr>
              <a:t>INTRODUCTION</a:t>
            </a:r>
          </a:p>
        </p:txBody>
      </p:sp>
      <p:sp>
        <p:nvSpPr>
          <p:cNvPr id="3" name="Text Placeholder 2"/>
          <p:cNvSpPr txBox="1">
            <a:spLocks noGrp="1"/>
          </p:cNvSpPr>
          <p:nvPr>
            <p:ph sz="quarter" idx="13"/>
          </p:nvPr>
        </p:nvSpPr>
        <p:spPr>
          <a:xfrm>
            <a:off x="755529" y="1955409"/>
            <a:ext cx="8569049" cy="4428317"/>
          </a:xfrm>
        </p:spPr>
        <p:txBody>
          <a:bodyPr>
            <a:normAutofit fontScale="92500" lnSpcReduction="20000"/>
          </a:bodyPr>
          <a:lstStyle/>
          <a:p>
            <a:pPr lvl="0"/>
            <a:r>
              <a:rPr lang="de-DE" sz="2000" dirty="0">
                <a:latin typeface="Tw Cen MT" panose="020B0602020104020603" pitchFamily="34" charset="0"/>
              </a:rPr>
              <a:t>Concurrent Broadcast involves the dissemination of information in a database that is initially distributed among the nodes of a network. Some set of messages initially resides at each of the various nodes and these messages are trasmitted in the network, with each message contending with the others for available links, so that a copy of each message eventually resides at each node.</a:t>
            </a:r>
          </a:p>
          <a:p>
            <a:pPr lvl="0"/>
            <a:r>
              <a:rPr lang="de-DE" sz="2000" dirty="0">
                <a:latin typeface="Tw Cen MT" panose="020B0602020104020603" pitchFamily="34" charset="0"/>
              </a:rPr>
              <a:t>One application of concurrent broadcast arises in the context of adaptive routing in a communication network. Each node collects local network status information in a message and the messages are disseminated so that each node receives a copy of a message from each other node. The collection of messages from all nodes gives each node global network status information, and this global information is input for a shortest path algorithm at each node to determine the node's routing decisions.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p:nvPr>
        </p:nvSpPr>
        <p:spPr>
          <a:xfrm>
            <a:off x="755531" y="-207198"/>
            <a:ext cx="8569565" cy="1759490"/>
          </a:xfrm>
        </p:spPr>
        <p:txBody>
          <a:bodyPr/>
          <a:lstStyle/>
          <a:p>
            <a:pPr lvl="0"/>
            <a:r>
              <a:rPr lang="de-DE" dirty="0"/>
              <a:t>Some Notations</a:t>
            </a:r>
          </a:p>
        </p:txBody>
      </p:sp>
      <p:sp>
        <p:nvSpPr>
          <p:cNvPr id="3" name="Text Placeholder 2"/>
          <p:cNvSpPr txBox="1">
            <a:spLocks noGrp="1"/>
          </p:cNvSpPr>
          <p:nvPr>
            <p:ph sz="quarter" idx="13"/>
          </p:nvPr>
        </p:nvSpPr>
        <p:spPr>
          <a:xfrm>
            <a:off x="756047" y="1111348"/>
            <a:ext cx="8569050" cy="6654018"/>
          </a:xfrm>
        </p:spPr>
        <p:txBody>
          <a:bodyPr>
            <a:noAutofit/>
          </a:bodyPr>
          <a:lstStyle/>
          <a:p>
            <a:pPr lvl="0">
              <a:buSzPct val="45000"/>
              <a:buFont typeface="StarSymbol"/>
              <a:buChar char="●"/>
            </a:pPr>
            <a:r>
              <a:rPr lang="de-DE" sz="1500" dirty="0">
                <a:latin typeface="Tw Cen MT" panose="020B0602020104020603" pitchFamily="34" charset="0"/>
              </a:rPr>
              <a:t>We consider a network with n nodes and e links.</a:t>
            </a:r>
          </a:p>
          <a:p>
            <a:pPr lvl="0">
              <a:buSzPct val="45000"/>
              <a:buFont typeface="StarSymbol"/>
              <a:buChar char="●"/>
            </a:pPr>
            <a:r>
              <a:rPr lang="de-DE" sz="1500" dirty="0">
                <a:latin typeface="Tw Cen MT" panose="020B0602020104020603" pitchFamily="34" charset="0"/>
              </a:rPr>
              <a:t>If there is a link between nodes i and j, then i and j are adjacent, adjacent nodes are neighbors.</a:t>
            </a:r>
          </a:p>
          <a:p>
            <a:pPr lvl="0">
              <a:buSzPct val="45000"/>
              <a:buFont typeface="StarSymbol"/>
              <a:buChar char="●"/>
            </a:pPr>
            <a:r>
              <a:rPr lang="de-DE" sz="1500" dirty="0">
                <a:latin typeface="Tw Cen MT" panose="020B0602020104020603" pitchFamily="34" charset="0"/>
              </a:rPr>
              <a:t>A(i): for each node i, A(i) is the set of neighbors of i.</a:t>
            </a:r>
          </a:p>
          <a:p>
            <a:pPr lvl="0">
              <a:buSzPct val="45000"/>
              <a:buFont typeface="StarSymbol"/>
              <a:buChar char="●"/>
            </a:pPr>
            <a:r>
              <a:rPr lang="de-DE" sz="1500" dirty="0">
                <a:latin typeface="Tw Cen MT" panose="020B0602020104020603" pitchFamily="34" charset="0"/>
              </a:rPr>
              <a:t>M(i): for each node i,M(i) gives the identities of those messages wich initially reside at i at time 0.</a:t>
            </a:r>
          </a:p>
          <a:p>
            <a:pPr lvl="0">
              <a:buSzPct val="45000"/>
              <a:buFont typeface="StarSymbol"/>
              <a:buChar char="●"/>
            </a:pPr>
            <a:r>
              <a:rPr lang="de-DE" sz="1500" dirty="0">
                <a:latin typeface="Tw Cen MT" panose="020B0602020104020603" pitchFamily="34" charset="0"/>
              </a:rPr>
              <a:t>Any message can traverse any link in T units of time. This assumption is applicable only for networks where transmission errors are not a significant issue. The time complexity of a procedure for concurrent broadcast is the time until each message reside at node.</a:t>
            </a:r>
          </a:p>
          <a:p>
            <a:pPr lvl="0">
              <a:buSzPct val="45000"/>
              <a:buFont typeface="StarSymbol"/>
              <a:buChar char="●"/>
            </a:pPr>
            <a:r>
              <a:rPr lang="de-DE" sz="1500" dirty="0">
                <a:latin typeface="Tw Cen MT" panose="020B0602020104020603" pitchFamily="34" charset="0"/>
              </a:rPr>
              <a:t>The communication complexity of a concurrent broadcast procedure is the sum, over both directions of all links, of the time each direction of the link is used by the procedure.</a:t>
            </a:r>
          </a:p>
          <a:p>
            <a:pPr lvl="0">
              <a:buSzPct val="45000"/>
              <a:buFont typeface="StarSymbol"/>
              <a:buChar char="●"/>
            </a:pPr>
            <a:r>
              <a:rPr lang="de-DE" sz="1500" dirty="0">
                <a:latin typeface="Tw Cen MT" panose="020B0602020104020603" pitchFamily="34" charset="0"/>
              </a:rPr>
              <a:t>Each link is duplex, means that trasmission can occur simultaneously in both directions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p:nvPr>
        </p:nvSpPr>
        <p:spPr>
          <a:xfrm>
            <a:off x="755531" y="-219703"/>
            <a:ext cx="8569565" cy="1759490"/>
          </a:xfrm>
        </p:spPr>
        <p:txBody>
          <a:bodyPr>
            <a:spAutoFit/>
          </a:bodyPr>
          <a:lstStyle/>
          <a:p>
            <a:pPr lvl="0"/>
            <a:r>
              <a:rPr lang="de-DE" dirty="0">
                <a:latin typeface="Tw Cen MT" panose="020B0602020104020603" pitchFamily="34" charset="0"/>
              </a:rPr>
              <a:t>A Small Example</a:t>
            </a:r>
          </a:p>
        </p:txBody>
      </p:sp>
      <p:sp>
        <p:nvSpPr>
          <p:cNvPr id="3" name="Text Placeholder 2"/>
          <p:cNvSpPr txBox="1">
            <a:spLocks noGrp="1"/>
          </p:cNvSpPr>
          <p:nvPr>
            <p:ph sz="quarter" idx="13"/>
          </p:nvPr>
        </p:nvSpPr>
        <p:spPr>
          <a:xfrm>
            <a:off x="924860" y="1723017"/>
            <a:ext cx="8569049" cy="3774444"/>
          </a:xfrm>
        </p:spPr>
        <p:txBody>
          <a:bodyPr/>
          <a:lstStyle/>
          <a:p>
            <a:pPr lvl="0"/>
            <a:r>
              <a:rPr lang="de-DE" sz="2000" dirty="0">
                <a:latin typeface="Tw Cen MT" panose="020B0602020104020603" pitchFamily="34" charset="0"/>
              </a:rPr>
              <a:t>Consider any all-to-all broadcast procedure.</a:t>
            </a:r>
          </a:p>
          <a:p>
            <a:pPr lvl="0"/>
            <a:r>
              <a:rPr lang="de-DE" sz="2000" dirty="0">
                <a:latin typeface="Tw Cen MT" panose="020B0602020104020603" pitchFamily="34" charset="0"/>
              </a:rPr>
              <a:t>If any node i has |A(i)|=1 then n-1 messages must enter i on the one link incident to i, so(n-1)T is a lower bound for the wors-case time complexity. Each message must reach the n-1 nodes other than its originating node by traversing at least n-1 links, so n(n-1)T is a lower bound for the communication complexity.</a:t>
            </a:r>
          </a:p>
          <a:p>
            <a:pPr lvl="0"/>
            <a:endParaRPr lang="de-DE" sz="2200" dirty="0">
              <a:latin typeface="Tw Cen MT" panose="020B0602020104020603" pitchFamily="34" charset="0"/>
            </a:endParaRPr>
          </a:p>
          <a:p>
            <a:pPr lvl="0"/>
            <a:endParaRPr lang="de-DE" sz="2200" dirty="0">
              <a:latin typeface="Tw Cen MT" panose="020B0602020104020603" pitchFamily="34" charset="0"/>
            </a:endParaRPr>
          </a:p>
        </p:txBody>
      </p:sp>
      <p:pic>
        <p:nvPicPr>
          <p:cNvPr id="4" name="Picture 5"/>
          <p:cNvPicPr>
            <a:picLocks noChangeAspect="1"/>
          </p:cNvPicPr>
          <p:nvPr/>
        </p:nvPicPr>
        <p:blipFill>
          <a:blip r:embed="rId3"/>
          <a:stretch>
            <a:fillRect/>
          </a:stretch>
        </p:blipFill>
        <p:spPr>
          <a:xfrm>
            <a:off x="1611313" y="4232867"/>
            <a:ext cx="6858000" cy="3033979"/>
          </a:xfrm>
          <a:prstGeom prst="rect">
            <a:avLst/>
          </a:prstGeom>
          <a:noFill/>
          <a:ln cap="flat">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p:nvPr>
        </p:nvSpPr>
        <p:spPr>
          <a:xfrm>
            <a:off x="755531" y="-80198"/>
            <a:ext cx="8569565" cy="1759490"/>
          </a:xfrm>
        </p:spPr>
        <p:txBody>
          <a:bodyPr/>
          <a:lstStyle/>
          <a:p>
            <a:pPr lvl="0"/>
            <a:r>
              <a:rPr lang="de-DE" dirty="0"/>
              <a:t>Flooding</a:t>
            </a:r>
          </a:p>
        </p:txBody>
      </p:sp>
      <p:sp>
        <p:nvSpPr>
          <p:cNvPr id="3" name="Text Placeholder 2"/>
          <p:cNvSpPr txBox="1">
            <a:spLocks noGrp="1"/>
          </p:cNvSpPr>
          <p:nvPr>
            <p:ph sz="quarter" idx="13"/>
          </p:nvPr>
        </p:nvSpPr>
        <p:spPr>
          <a:xfrm>
            <a:off x="882529" y="1466282"/>
            <a:ext cx="8569049" cy="3774444"/>
          </a:xfrm>
        </p:spPr>
        <p:txBody>
          <a:bodyPr>
            <a:normAutofit fontScale="85000" lnSpcReduction="10000"/>
          </a:bodyPr>
          <a:lstStyle/>
          <a:p>
            <a:pPr lvl="0" algn="l"/>
            <a:r>
              <a:rPr lang="de-DE" sz="2200" dirty="0">
                <a:latin typeface="Tw Cen MT" panose="020B0602020104020603" pitchFamily="34" charset="0"/>
              </a:rPr>
              <a:t>With flooding, whenever there is notrasmission out of a node on a particular link and there exists a message residing at the node which has not yet been trasmitted on the link in either direction,then some such message is trasmitted from that node on that link.</a:t>
            </a:r>
          </a:p>
          <a:p>
            <a:pPr lvl="0" algn="l"/>
            <a:r>
              <a:rPr lang="de-DE" sz="2200" dirty="0">
                <a:latin typeface="Tw Cen MT" panose="020B0602020104020603" pitchFamily="34" charset="0"/>
              </a:rPr>
              <a:t>Consider these notations:</a:t>
            </a:r>
          </a:p>
          <a:p>
            <a:pPr lvl="0" algn="l">
              <a:buSzPct val="45000"/>
              <a:buFont typeface="StarSymbol"/>
              <a:buChar char="●"/>
            </a:pPr>
            <a:r>
              <a:rPr lang="de-DE" sz="2200" dirty="0">
                <a:latin typeface="Tw Cen MT" panose="020B0602020104020603" pitchFamily="34" charset="0"/>
              </a:rPr>
              <a:t>X(i,j): for each node i and </a:t>
            </a:r>
            <a:r>
              <a:rPr lang="de-DE" sz="2200">
                <a:latin typeface="Tw Cen MT" panose="020B0602020104020603" pitchFamily="34" charset="0"/>
              </a:rPr>
              <a:t>j </a:t>
            </a:r>
            <a:r>
              <a:rPr lang="de-DE" sz="2200" smtClean="0">
                <a:latin typeface="Tw Cen MT" panose="020B0602020104020603" pitchFamily="34" charset="0"/>
              </a:rPr>
              <a:t>∈ A(i</a:t>
            </a:r>
            <a:r>
              <a:rPr lang="de-DE" sz="2200" dirty="0">
                <a:latin typeface="Tw Cen MT" panose="020B0602020104020603" pitchFamily="34" charset="0"/>
              </a:rPr>
              <a:t>), i mantains a set of identities of those messages which were trasmitted or are in the process of being trasmitted in either direction on the link between i and j.</a:t>
            </a:r>
          </a:p>
          <a:p>
            <a:pPr lvl="0" algn="l">
              <a:buSzPct val="45000"/>
              <a:buFont typeface="StarSymbol"/>
              <a:buChar char="●"/>
            </a:pPr>
            <a:r>
              <a:rPr lang="de-DE" sz="2200" dirty="0">
                <a:latin typeface="Tw Cen MT" panose="020B0602020104020603" pitchFamily="34" charset="0"/>
              </a:rPr>
              <a:t>R(i): i mantains a set of those messages which have been fully received at 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p:nvPr>
        </p:nvSpPr>
        <p:spPr>
          <a:xfrm>
            <a:off x="810080" y="34297"/>
            <a:ext cx="8569565" cy="1759490"/>
          </a:xfrm>
        </p:spPr>
        <p:txBody>
          <a:bodyPr>
            <a:spAutoFit/>
          </a:bodyPr>
          <a:lstStyle/>
          <a:p>
            <a:pPr lvl="0"/>
            <a:r>
              <a:rPr lang="de-DE" dirty="0"/>
              <a:t>Flooding</a:t>
            </a:r>
          </a:p>
        </p:txBody>
      </p:sp>
      <p:sp>
        <p:nvSpPr>
          <p:cNvPr id="3" name="Text Placeholder 2"/>
          <p:cNvSpPr txBox="1">
            <a:spLocks noGrp="1"/>
          </p:cNvSpPr>
          <p:nvPr>
            <p:ph sz="quarter" idx="13"/>
          </p:nvPr>
        </p:nvSpPr>
        <p:spPr>
          <a:xfrm>
            <a:off x="685191" y="1421500"/>
            <a:ext cx="8569567" cy="626287"/>
          </a:xfrm>
        </p:spPr>
        <p:txBody>
          <a:bodyPr anchorCtr="1"/>
          <a:lstStyle/>
          <a:p>
            <a:pPr lvl="0" algn="ctr"/>
            <a:r>
              <a:rPr lang="de-DE" dirty="0">
                <a:latin typeface="Tw Cen MT" panose="020B0602020104020603" pitchFamily="34" charset="0"/>
              </a:rPr>
              <a:t>How it works</a:t>
            </a:r>
          </a:p>
        </p:txBody>
      </p:sp>
      <p:sp>
        <p:nvSpPr>
          <p:cNvPr id="4" name="Text Placeholder 3"/>
          <p:cNvSpPr txBox="1">
            <a:spLocks noGrp="1"/>
          </p:cNvSpPr>
          <p:nvPr>
            <p:ph type="body" idx="4294967295"/>
          </p:nvPr>
        </p:nvSpPr>
        <p:spPr>
          <a:xfrm>
            <a:off x="685191" y="1920787"/>
            <a:ext cx="9072562" cy="5080000"/>
          </a:xfrm>
        </p:spPr>
        <p:txBody>
          <a:bodyPr/>
          <a:lstStyle/>
          <a:p>
            <a:pPr lvl="0"/>
            <a:r>
              <a:rPr lang="de-DE" sz="2000" dirty="0">
                <a:latin typeface="Tw Cen MT" panose="020B0602020104020603" pitchFamily="34" charset="0"/>
              </a:rPr>
              <a:t>For each node </a:t>
            </a:r>
            <a:r>
              <a:rPr lang="de-DE" sz="2000" i="1" dirty="0">
                <a:latin typeface="Tw Cen MT" panose="020B0602020104020603" pitchFamily="34" charset="0"/>
              </a:rPr>
              <a:t>i</a:t>
            </a:r>
            <a:r>
              <a:rPr lang="de-DE" sz="2000" dirty="0">
                <a:latin typeface="Tw Cen MT" panose="020B0602020104020603" pitchFamily="34" charset="0"/>
              </a:rPr>
              <a:t> and </a:t>
            </a:r>
            <a:r>
              <a:rPr lang="de-DE" sz="2000" i="1" dirty="0" smtClean="0">
                <a:latin typeface="Tw Cen MT" panose="020B0602020104020603" pitchFamily="34" charset="0"/>
              </a:rPr>
              <a:t>j  </a:t>
            </a:r>
            <a:r>
              <a:rPr lang="de-DE" sz="2000" i="1" dirty="0" smtClean="0">
                <a:latin typeface="Tw Cen MT" panose="020B0602020104020603" pitchFamily="34" charset="0"/>
              </a:rPr>
              <a:t>∈ </a:t>
            </a:r>
            <a:r>
              <a:rPr lang="de-DE" sz="2000" dirty="0" smtClean="0">
                <a:latin typeface="Tw Cen MT" panose="020B0602020104020603" pitchFamily="34" charset="0"/>
              </a:rPr>
              <a:t>A(</a:t>
            </a:r>
            <a:r>
              <a:rPr lang="de-DE" sz="2000" i="1" dirty="0" smtClean="0">
                <a:latin typeface="Tw Cen MT" panose="020B0602020104020603" pitchFamily="34" charset="0"/>
              </a:rPr>
              <a:t>i</a:t>
            </a:r>
            <a:r>
              <a:rPr lang="de-DE" sz="2000" dirty="0">
                <a:latin typeface="Tw Cen MT" panose="020B0602020104020603" pitchFamily="34" charset="0"/>
              </a:rPr>
              <a:t>), </a:t>
            </a:r>
            <a:r>
              <a:rPr lang="de-DE" sz="2000" i="1" dirty="0">
                <a:latin typeface="Tw Cen MT" panose="020B0602020104020603" pitchFamily="34" charset="0"/>
              </a:rPr>
              <a:t>i</a:t>
            </a:r>
            <a:r>
              <a:rPr lang="de-DE" sz="2000" dirty="0">
                <a:latin typeface="Tw Cen MT" panose="020B0602020104020603" pitchFamily="34" charset="0"/>
              </a:rPr>
              <a:t> mantains a representation for the set X(</a:t>
            </a:r>
            <a:r>
              <a:rPr lang="de-DE" sz="2000" i="1" dirty="0">
                <a:latin typeface="Tw Cen MT" panose="020B0602020104020603" pitchFamily="34" charset="0"/>
              </a:rPr>
              <a:t>i,j</a:t>
            </a:r>
            <a:r>
              <a:rPr lang="de-DE" sz="2000" dirty="0">
                <a:latin typeface="Tw Cen MT" panose="020B0602020104020603" pitchFamily="34" charset="0"/>
              </a:rPr>
              <a:t>) of identities of those messages were trasmitted or are in process of being trasmitted in either direction on the link between </a:t>
            </a:r>
            <a:r>
              <a:rPr lang="de-DE" sz="2000" i="1" dirty="0">
                <a:latin typeface="Tw Cen MT" panose="020B0602020104020603" pitchFamily="34" charset="0"/>
              </a:rPr>
              <a:t>i</a:t>
            </a:r>
            <a:r>
              <a:rPr lang="de-DE" sz="2000" dirty="0">
                <a:latin typeface="Tw Cen MT" panose="020B0602020104020603" pitchFamily="34" charset="0"/>
              </a:rPr>
              <a:t> and</a:t>
            </a:r>
            <a:r>
              <a:rPr lang="de-DE" sz="2000" i="1" dirty="0">
                <a:latin typeface="Tw Cen MT" panose="020B0602020104020603" pitchFamily="34" charset="0"/>
              </a:rPr>
              <a:t> j</a:t>
            </a:r>
            <a:r>
              <a:rPr lang="de-DE" sz="2000" dirty="0">
                <a:latin typeface="Tw Cen MT" panose="020B0602020104020603" pitchFamily="34" charset="0"/>
              </a:rPr>
              <a:t>.</a:t>
            </a:r>
          </a:p>
          <a:p>
            <a:pPr lvl="0"/>
            <a:r>
              <a:rPr lang="de-DE" sz="2000" dirty="0">
                <a:latin typeface="Tw Cen MT" panose="020B0602020104020603" pitchFamily="34" charset="0"/>
              </a:rPr>
              <a:t>At time 0, each R(</a:t>
            </a:r>
            <a:r>
              <a:rPr lang="de-DE" sz="2000" i="1" dirty="0">
                <a:latin typeface="Tw Cen MT" panose="020B0602020104020603" pitchFamily="34" charset="0"/>
              </a:rPr>
              <a:t>i</a:t>
            </a:r>
            <a:r>
              <a:rPr lang="de-DE" sz="2000" dirty="0">
                <a:latin typeface="Tw Cen MT" panose="020B0602020104020603" pitchFamily="34" charset="0"/>
              </a:rPr>
              <a:t>) = M(</a:t>
            </a:r>
            <a:r>
              <a:rPr lang="de-DE" sz="2000" i="1" dirty="0">
                <a:latin typeface="Tw Cen MT" panose="020B0602020104020603" pitchFamily="34" charset="0"/>
              </a:rPr>
              <a:t>i</a:t>
            </a:r>
            <a:r>
              <a:rPr lang="de-DE" sz="2000" dirty="0">
                <a:latin typeface="Tw Cen MT" panose="020B0602020104020603" pitchFamily="34" charset="0"/>
              </a:rPr>
              <a:t>) and X(</a:t>
            </a:r>
            <a:r>
              <a:rPr lang="de-DE" sz="2000" i="1" dirty="0">
                <a:latin typeface="Tw Cen MT" panose="020B0602020104020603" pitchFamily="34" charset="0"/>
              </a:rPr>
              <a:t>i,j</a:t>
            </a:r>
            <a:r>
              <a:rPr lang="de-DE" sz="2000" dirty="0">
                <a:latin typeface="Tw Cen MT" panose="020B0602020104020603" pitchFamily="34" charset="0"/>
              </a:rPr>
              <a:t>) = 0. Whenever R(</a:t>
            </a:r>
            <a:r>
              <a:rPr lang="de-DE" sz="2000" i="1" dirty="0">
                <a:latin typeface="Tw Cen MT" panose="020B0602020104020603" pitchFamily="34" charset="0"/>
              </a:rPr>
              <a:t>i</a:t>
            </a:r>
            <a:r>
              <a:rPr lang="de-DE" sz="2000" dirty="0">
                <a:latin typeface="Tw Cen MT" panose="020B0602020104020603" pitchFamily="34" charset="0"/>
              </a:rPr>
              <a:t>)\X(</a:t>
            </a:r>
            <a:r>
              <a:rPr lang="de-DE" sz="2000" i="1" dirty="0">
                <a:latin typeface="Tw Cen MT" panose="020B0602020104020603" pitchFamily="34" charset="0"/>
              </a:rPr>
              <a:t>i,j</a:t>
            </a:r>
            <a:r>
              <a:rPr lang="de-DE" sz="2000" dirty="0">
                <a:latin typeface="Tw Cen MT" panose="020B0602020104020603" pitchFamily="34" charset="0"/>
              </a:rPr>
              <a:t>) is nonempty and </a:t>
            </a:r>
            <a:r>
              <a:rPr lang="de-DE" sz="2000" i="1" dirty="0">
                <a:latin typeface="Tw Cen MT" panose="020B0602020104020603" pitchFamily="34" charset="0"/>
              </a:rPr>
              <a:t>i</a:t>
            </a:r>
            <a:r>
              <a:rPr lang="de-DE" sz="2000" dirty="0">
                <a:latin typeface="Tw Cen MT" panose="020B0602020104020603" pitchFamily="34" charset="0"/>
              </a:rPr>
              <a:t> is not presently trasmitting a message to </a:t>
            </a:r>
            <a:r>
              <a:rPr lang="de-DE" sz="2000" i="1" dirty="0">
                <a:latin typeface="Tw Cen MT" panose="020B0602020104020603" pitchFamily="34" charset="0"/>
              </a:rPr>
              <a:t>j,i</a:t>
            </a:r>
            <a:r>
              <a:rPr lang="de-DE" sz="2000" dirty="0">
                <a:latin typeface="Tw Cen MT" panose="020B0602020104020603" pitchFamily="34" charset="0"/>
              </a:rPr>
              <a:t> picks any k </a:t>
            </a:r>
            <a:r>
              <a:rPr lang="de-DE" sz="2000" dirty="0" smtClean="0">
                <a:latin typeface="Tw Cen MT" panose="020B0602020104020603" pitchFamily="34" charset="0"/>
              </a:rPr>
              <a:t>∈R(i</a:t>
            </a:r>
            <a:r>
              <a:rPr lang="de-DE" sz="2000" dirty="0">
                <a:latin typeface="Tw Cen MT" panose="020B0602020104020603" pitchFamily="34" charset="0"/>
              </a:rPr>
              <a:t>)\X(i,j), trasmits message k to j, and adds k to X(i,j).</a:t>
            </a:r>
          </a:p>
          <a:p>
            <a:pPr lvl="0"/>
            <a:r>
              <a:rPr lang="de-DE" sz="2000" dirty="0">
                <a:latin typeface="Tw Cen MT" panose="020B0602020104020603" pitchFamily="34" charset="0"/>
              </a:rPr>
              <a:t>The choice of such a k </a:t>
            </a:r>
            <a:r>
              <a:rPr lang="de-DE" sz="2000" dirty="0" smtClean="0">
                <a:latin typeface="Tw Cen MT" panose="020B0602020104020603" pitchFamily="34" charset="0"/>
              </a:rPr>
              <a:t>∈ </a:t>
            </a:r>
            <a:r>
              <a:rPr lang="de-DE" sz="2000" dirty="0">
                <a:latin typeface="Tw Cen MT" panose="020B0602020104020603" pitchFamily="34" charset="0"/>
              </a:rPr>
              <a:t>R(i)\X(i,j) is entirely arbitrary. When some message k begins to be trasmitted to i from j, k is added to X(i,j). And when some message k is fully received at i, k is added to R(i).</a:t>
            </a:r>
          </a:p>
          <a:p>
            <a:pPr lvl="0"/>
            <a:r>
              <a:rPr lang="de-DE" sz="2000" dirty="0">
                <a:latin typeface="Tw Cen MT" panose="020B0602020104020603" pitchFamily="34" charset="0"/>
              </a:rPr>
              <a:t>This procedure must eventually terminate with R(i) = X(i,j) = M for each node i and j </a:t>
            </a:r>
            <a:r>
              <a:rPr lang="de-DE" sz="2000" dirty="0" smtClean="0">
                <a:latin typeface="Tw Cen MT" panose="020B0602020104020603" pitchFamily="34" charset="0"/>
              </a:rPr>
              <a:t>∈A(i</a:t>
            </a:r>
            <a:r>
              <a:rPr lang="de-DE" sz="2000" dirty="0">
                <a:latin typeface="Tw Cen MT" panose="020B0602020104020603"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p:nvPr>
        </p:nvSpPr>
        <p:spPr>
          <a:xfrm>
            <a:off x="892005" y="0"/>
            <a:ext cx="8569565" cy="1759490"/>
          </a:xfrm>
        </p:spPr>
        <p:txBody>
          <a:bodyPr>
            <a:spAutoFit/>
          </a:bodyPr>
          <a:lstStyle/>
          <a:p>
            <a:pPr lvl="0"/>
            <a:r>
              <a:rPr lang="de-DE" dirty="0"/>
              <a:t>Flooding</a:t>
            </a:r>
          </a:p>
        </p:txBody>
      </p:sp>
      <p:sp>
        <p:nvSpPr>
          <p:cNvPr id="3" name="Text Placeholder 2"/>
          <p:cNvSpPr txBox="1">
            <a:spLocks noGrp="1"/>
          </p:cNvSpPr>
          <p:nvPr>
            <p:ph sz="quarter" idx="13"/>
          </p:nvPr>
        </p:nvSpPr>
        <p:spPr>
          <a:xfrm>
            <a:off x="1087904" y="1033701"/>
            <a:ext cx="8022711" cy="415272"/>
          </a:xfrm>
        </p:spPr>
        <p:txBody>
          <a:bodyPr anchorCtr="1">
            <a:normAutofit fontScale="92500" lnSpcReduction="20000"/>
          </a:bodyPr>
          <a:lstStyle/>
          <a:p>
            <a:pPr lvl="0" algn="ctr"/>
            <a:r>
              <a:rPr lang="de-DE" dirty="0">
                <a:latin typeface="Tw Cen MT" panose="020B0602020104020603" pitchFamily="34" charset="0"/>
              </a:rPr>
              <a:t>Complexities</a:t>
            </a:r>
          </a:p>
        </p:txBody>
      </p:sp>
      <p:sp>
        <p:nvSpPr>
          <p:cNvPr id="4" name="Text Placeholder 3"/>
          <p:cNvSpPr txBox="1">
            <a:spLocks noGrp="1"/>
          </p:cNvSpPr>
          <p:nvPr>
            <p:ph type="body" idx="4294967295"/>
          </p:nvPr>
        </p:nvSpPr>
        <p:spPr>
          <a:xfrm>
            <a:off x="892005" y="1448973"/>
            <a:ext cx="9072562" cy="5080000"/>
          </a:xfrm>
        </p:spPr>
        <p:txBody>
          <a:bodyPr/>
          <a:lstStyle/>
          <a:p>
            <a:pPr lvl="0">
              <a:buSzPct val="45000"/>
              <a:buFont typeface="StarSymbol"/>
              <a:buChar char="●"/>
            </a:pPr>
            <a:r>
              <a:rPr lang="de-DE" sz="2000" dirty="0">
                <a:latin typeface="Tw Cen MT" panose="020B0602020104020603" pitchFamily="34" charset="0"/>
              </a:rPr>
              <a:t>Time complexity: For n&gt;=3, the time complexity of the flooding procedure for concurrent broadcast never exceeds (n + m – 2)T.</a:t>
            </a:r>
          </a:p>
          <a:p>
            <a:pPr lvl="0">
              <a:buSzPct val="45000"/>
              <a:buFont typeface="StarSymbol"/>
              <a:buChar char="●"/>
            </a:pPr>
            <a:r>
              <a:rPr lang="de-DE" sz="2000" dirty="0">
                <a:latin typeface="Tw Cen MT" panose="020B0602020104020603" pitchFamily="34" charset="0"/>
              </a:rPr>
              <a:t>Communication Complexity: Each of the m messages must traverse each of the e links at least once, and possibily twice if a message traverse a link in both directions in the same period. Thereforem the communication complexity is at least meT and at most 2meT.</a:t>
            </a:r>
          </a:p>
        </p:txBody>
      </p:sp>
      <p:pic>
        <p:nvPicPr>
          <p:cNvPr id="5" name="Picture 6"/>
          <p:cNvPicPr>
            <a:picLocks noChangeAspect="1"/>
          </p:cNvPicPr>
          <p:nvPr/>
        </p:nvPicPr>
        <p:blipFill>
          <a:blip r:embed="rId3"/>
          <a:stretch>
            <a:fillRect/>
          </a:stretch>
        </p:blipFill>
        <p:spPr>
          <a:xfrm>
            <a:off x="1242838" y="3988973"/>
            <a:ext cx="7867653" cy="2726539"/>
          </a:xfrm>
          <a:prstGeom prst="rect">
            <a:avLst/>
          </a:prstGeom>
          <a:noFill/>
          <a:ln cap="flat">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p:nvPr>
        </p:nvSpPr>
        <p:spPr>
          <a:xfrm>
            <a:off x="755531" y="-80198"/>
            <a:ext cx="8569565" cy="1759490"/>
          </a:xfrm>
        </p:spPr>
        <p:txBody>
          <a:bodyPr/>
          <a:lstStyle/>
          <a:p>
            <a:pPr lvl="0"/>
            <a:r>
              <a:rPr lang="de-DE" dirty="0"/>
              <a:t>Non Redundant Flooding</a:t>
            </a:r>
          </a:p>
        </p:txBody>
      </p:sp>
      <p:sp>
        <p:nvSpPr>
          <p:cNvPr id="3" name="Text Placeholder 2"/>
          <p:cNvSpPr txBox="1">
            <a:spLocks noGrp="1"/>
          </p:cNvSpPr>
          <p:nvPr>
            <p:ph sz="quarter" idx="13"/>
          </p:nvPr>
        </p:nvSpPr>
        <p:spPr>
          <a:xfrm>
            <a:off x="755529" y="1720282"/>
            <a:ext cx="8569049" cy="3774444"/>
          </a:xfrm>
        </p:spPr>
        <p:txBody>
          <a:bodyPr>
            <a:normAutofit fontScale="85000" lnSpcReduction="10000"/>
          </a:bodyPr>
          <a:lstStyle/>
          <a:p>
            <a:pPr lvl="0"/>
            <a:r>
              <a:rPr lang="de-DE" sz="2200" dirty="0">
                <a:latin typeface="Tw Cen MT" panose="020B0602020104020603" pitchFamily="34" charset="0"/>
              </a:rPr>
              <a:t>This procedure eliminates unnecessary (redundant) message receipts from the flooding process by signaling between neighboros. With this procedure, there is a sequence of iterations between each pair of adjacent nodes.</a:t>
            </a:r>
          </a:p>
          <a:p>
            <a:pPr lvl="0"/>
            <a:r>
              <a:rPr lang="de-DE" sz="2200" dirty="0">
                <a:latin typeface="Tw Cen MT" panose="020B0602020104020603" pitchFamily="34" charset="0"/>
              </a:rPr>
              <a:t>Each iterations is composed of two subiterations, first a signal subiterations and then a transmission subiteration.</a:t>
            </a:r>
          </a:p>
          <a:p>
            <a:pPr lvl="0"/>
            <a:r>
              <a:rPr lang="de-DE" sz="2200" dirty="0">
                <a:latin typeface="Tw Cen MT" panose="020B0602020104020603" pitchFamily="34" charset="0"/>
              </a:rPr>
              <a:t> In the signal subiterations, i and j exchange information on which messages they have received since their last signal subiteration.</a:t>
            </a:r>
          </a:p>
          <a:p>
            <a:pPr lvl="0"/>
            <a:r>
              <a:rPr lang="de-DE" sz="2200" dirty="0">
                <a:latin typeface="Tw Cen MT" panose="020B0602020104020603" pitchFamily="34" charset="0"/>
              </a:rPr>
              <a:t>In the trasmission subiteration, i and j transmit one message to each other if such transmission is called for.</a:t>
            </a:r>
          </a:p>
          <a:p>
            <a:pPr lvl="0"/>
            <a:endParaRPr lang="de-DE" dirty="0">
              <a:latin typeface="Tw Cen MT" panose="020B06020201040206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1535</TotalTime>
  <Words>1635</Words>
  <Application>Microsoft Office PowerPoint</Application>
  <PresentationFormat>Custom</PresentationFormat>
  <Paragraphs>142</Paragraphs>
  <Slides>21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Andale Sans UI</vt:lpstr>
      <vt:lpstr>Arial</vt:lpstr>
      <vt:lpstr>StarSymbol</vt:lpstr>
      <vt:lpstr>Tahoma</vt:lpstr>
      <vt:lpstr>Times New Roman</vt:lpstr>
      <vt:lpstr>Tw Cen MT</vt:lpstr>
      <vt:lpstr>Droplet</vt:lpstr>
      <vt:lpstr>Concurrent Broadcast for Information Dissemination</vt:lpstr>
      <vt:lpstr>Agenda</vt:lpstr>
      <vt:lpstr>INTRODUCTION</vt:lpstr>
      <vt:lpstr>Some Notations</vt:lpstr>
      <vt:lpstr>A Small Example</vt:lpstr>
      <vt:lpstr>Flooding</vt:lpstr>
      <vt:lpstr>Flooding</vt:lpstr>
      <vt:lpstr>Flooding</vt:lpstr>
      <vt:lpstr>Non Redundant Flooding</vt:lpstr>
      <vt:lpstr>NON REDUNDANT FLOODING</vt:lpstr>
      <vt:lpstr>NON REDUNDANT FLOODING</vt:lpstr>
      <vt:lpstr>NON REDUNDANT FLOODING</vt:lpstr>
      <vt:lpstr>NON REDUNDANT FLOODING</vt:lpstr>
      <vt:lpstr>NON REDUNDANT FLOODING</vt:lpstr>
      <vt:lpstr>NON REDUNDANT FLOODING</vt:lpstr>
      <vt:lpstr>NON REDUNDANT FLOODING</vt:lpstr>
      <vt:lpstr>NON REDUNDANT FLOODING</vt:lpstr>
      <vt:lpstr>ALL-TO-ALL BROADCAST IN A TREE</vt:lpstr>
      <vt:lpstr>Conclusion</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deepak</dc:creator>
  <cp:lastModifiedBy>deepak</cp:lastModifiedBy>
  <cp:revision>108</cp:revision>
  <dcterms:created xsi:type="dcterms:W3CDTF">2009-04-16T11:32:32Z</dcterms:created>
  <dcterms:modified xsi:type="dcterms:W3CDTF">2016-01-21T12:49:28Z</dcterms:modified>
</cp:coreProperties>
</file>